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7" r:id="rId3"/>
    <p:sldId id="367" r:id="rId4"/>
    <p:sldId id="493" r:id="rId5"/>
    <p:sldId id="259" r:id="rId6"/>
    <p:sldId id="260" r:id="rId7"/>
    <p:sldId id="263" r:id="rId8"/>
    <p:sldId id="494" r:id="rId9"/>
    <p:sldId id="264" r:id="rId10"/>
    <p:sldId id="265" r:id="rId11"/>
    <p:sldId id="502" r:id="rId12"/>
    <p:sldId id="261" r:id="rId13"/>
    <p:sldId id="262" r:id="rId14"/>
    <p:sldId id="266" r:id="rId15"/>
    <p:sldId id="495" r:id="rId16"/>
    <p:sldId id="267" r:id="rId17"/>
    <p:sldId id="496" r:id="rId18"/>
    <p:sldId id="268" r:id="rId19"/>
    <p:sldId id="497" r:id="rId20"/>
    <p:sldId id="498" r:id="rId21"/>
    <p:sldId id="499" r:id="rId22"/>
    <p:sldId id="503" r:id="rId23"/>
    <p:sldId id="500" r:id="rId24"/>
    <p:sldId id="50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8"/>
    <p:restoredTop sz="94673"/>
  </p:normalViewPr>
  <p:slideViewPr>
    <p:cSldViewPr snapToGrid="0">
      <p:cViewPr varScale="1">
        <p:scale>
          <a:sx n="88" d="100"/>
          <a:sy n="88" d="100"/>
        </p:scale>
        <p:origin x="184"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4DB67-5575-4604-89AB-1047B290795D}"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C962F37-CCDE-456A-AE32-F06B8DE17606}">
      <dgm:prSet/>
      <dgm:spPr/>
      <dgm:t>
        <a:bodyPr/>
        <a:lstStyle/>
        <a:p>
          <a:r>
            <a:rPr lang="en-US"/>
            <a:t>From: Chicago, IL</a:t>
          </a:r>
        </a:p>
      </dgm:t>
    </dgm:pt>
    <dgm:pt modelId="{62F952B9-F0E6-48CA-8AD9-89893B4457A3}" type="parTrans" cxnId="{22F2C886-8898-47CA-8864-0AE1C654026A}">
      <dgm:prSet/>
      <dgm:spPr/>
      <dgm:t>
        <a:bodyPr/>
        <a:lstStyle/>
        <a:p>
          <a:endParaRPr lang="en-US"/>
        </a:p>
      </dgm:t>
    </dgm:pt>
    <dgm:pt modelId="{9B38475B-D8AB-402F-98B8-1819819E0244}" type="sibTrans" cxnId="{22F2C886-8898-47CA-8864-0AE1C654026A}">
      <dgm:prSet/>
      <dgm:spPr/>
      <dgm:t>
        <a:bodyPr/>
        <a:lstStyle/>
        <a:p>
          <a:endParaRPr lang="en-US"/>
        </a:p>
      </dgm:t>
    </dgm:pt>
    <dgm:pt modelId="{22FD60C7-368C-4BC6-95F4-40B041BDE7C7}">
      <dgm:prSet/>
      <dgm:spPr/>
      <dgm:t>
        <a:bodyPr/>
        <a:lstStyle/>
        <a:p>
          <a:r>
            <a:rPr lang="en-US" dirty="0"/>
            <a:t>University of Chicago – BA in History and English Literature </a:t>
          </a:r>
        </a:p>
      </dgm:t>
    </dgm:pt>
    <dgm:pt modelId="{89772A43-05BB-4210-8C29-0F7D909291B3}" type="parTrans" cxnId="{892B8BDF-DA82-4357-B4B9-2B7E1309E4A9}">
      <dgm:prSet/>
      <dgm:spPr/>
      <dgm:t>
        <a:bodyPr/>
        <a:lstStyle/>
        <a:p>
          <a:endParaRPr lang="en-US"/>
        </a:p>
      </dgm:t>
    </dgm:pt>
    <dgm:pt modelId="{2DC72313-518A-45A8-BA9B-D2F661F9D4ED}" type="sibTrans" cxnId="{892B8BDF-DA82-4357-B4B9-2B7E1309E4A9}">
      <dgm:prSet/>
      <dgm:spPr/>
      <dgm:t>
        <a:bodyPr/>
        <a:lstStyle/>
        <a:p>
          <a:endParaRPr lang="en-US"/>
        </a:p>
      </dgm:t>
    </dgm:pt>
    <dgm:pt modelId="{CC28774B-8B65-419E-A3B9-5ED9F3176685}">
      <dgm:prSet/>
      <dgm:spPr/>
      <dgm:t>
        <a:bodyPr/>
        <a:lstStyle/>
        <a:p>
          <a:r>
            <a:rPr lang="en-US" dirty="0"/>
            <a:t>University of York – MA in Medieval Studies </a:t>
          </a:r>
        </a:p>
      </dgm:t>
    </dgm:pt>
    <dgm:pt modelId="{45F4ABE0-921E-4A45-87A0-1FE7B269BFB8}" type="parTrans" cxnId="{7B2D0803-6017-4A0F-8145-29B97E9C72D2}">
      <dgm:prSet/>
      <dgm:spPr/>
      <dgm:t>
        <a:bodyPr/>
        <a:lstStyle/>
        <a:p>
          <a:endParaRPr lang="en-US"/>
        </a:p>
      </dgm:t>
    </dgm:pt>
    <dgm:pt modelId="{89F07712-947B-4F1C-AE62-F1A36CB8CC64}" type="sibTrans" cxnId="{7B2D0803-6017-4A0F-8145-29B97E9C72D2}">
      <dgm:prSet/>
      <dgm:spPr/>
      <dgm:t>
        <a:bodyPr/>
        <a:lstStyle/>
        <a:p>
          <a:endParaRPr lang="en-US"/>
        </a:p>
      </dgm:t>
    </dgm:pt>
    <dgm:pt modelId="{7A957A5B-7020-4AD7-AE07-A5164F6F6B0E}">
      <dgm:prSet/>
      <dgm:spPr/>
      <dgm:t>
        <a:bodyPr/>
        <a:lstStyle/>
        <a:p>
          <a:r>
            <a:rPr lang="en-US"/>
            <a:t>University of Notre Dame – Ph.D. in Literature </a:t>
          </a:r>
        </a:p>
      </dgm:t>
    </dgm:pt>
    <dgm:pt modelId="{0044DD4B-4617-4534-A5E0-F059FA3EDA49}" type="parTrans" cxnId="{6B0CA4FE-3B56-412F-8E56-C5D4F80E3364}">
      <dgm:prSet/>
      <dgm:spPr/>
      <dgm:t>
        <a:bodyPr/>
        <a:lstStyle/>
        <a:p>
          <a:endParaRPr lang="en-US"/>
        </a:p>
      </dgm:t>
    </dgm:pt>
    <dgm:pt modelId="{3D01985C-383D-41C3-9C8D-4689986E9461}" type="sibTrans" cxnId="{6B0CA4FE-3B56-412F-8E56-C5D4F80E3364}">
      <dgm:prSet/>
      <dgm:spPr/>
      <dgm:t>
        <a:bodyPr/>
        <a:lstStyle/>
        <a:p>
          <a:endParaRPr lang="en-US"/>
        </a:p>
      </dgm:t>
    </dgm:pt>
    <dgm:pt modelId="{1503FC57-C6DC-F442-A24B-BD917CCB636B}" type="pres">
      <dgm:prSet presAssocID="{4D94DB67-5575-4604-89AB-1047B290795D}" presName="vert0" presStyleCnt="0">
        <dgm:presLayoutVars>
          <dgm:dir/>
          <dgm:animOne val="branch"/>
          <dgm:animLvl val="lvl"/>
        </dgm:presLayoutVars>
      </dgm:prSet>
      <dgm:spPr/>
    </dgm:pt>
    <dgm:pt modelId="{9F9D8AE9-4EBD-C941-88BF-22C2947C199D}" type="pres">
      <dgm:prSet presAssocID="{9C962F37-CCDE-456A-AE32-F06B8DE17606}" presName="thickLine" presStyleLbl="alignNode1" presStyleIdx="0" presStyleCnt="4"/>
      <dgm:spPr/>
    </dgm:pt>
    <dgm:pt modelId="{DFA47008-DD85-5845-B78F-B9940F659C47}" type="pres">
      <dgm:prSet presAssocID="{9C962F37-CCDE-456A-AE32-F06B8DE17606}" presName="horz1" presStyleCnt="0"/>
      <dgm:spPr/>
    </dgm:pt>
    <dgm:pt modelId="{3F9B7F83-6660-854C-B980-B6F6B78D162B}" type="pres">
      <dgm:prSet presAssocID="{9C962F37-CCDE-456A-AE32-F06B8DE17606}" presName="tx1" presStyleLbl="revTx" presStyleIdx="0" presStyleCnt="4"/>
      <dgm:spPr/>
    </dgm:pt>
    <dgm:pt modelId="{3EADFA0F-5447-B84D-889B-36348BAB1A69}" type="pres">
      <dgm:prSet presAssocID="{9C962F37-CCDE-456A-AE32-F06B8DE17606}" presName="vert1" presStyleCnt="0"/>
      <dgm:spPr/>
    </dgm:pt>
    <dgm:pt modelId="{1762F138-FCD2-FF48-85A0-951D369B70BA}" type="pres">
      <dgm:prSet presAssocID="{22FD60C7-368C-4BC6-95F4-40B041BDE7C7}" presName="thickLine" presStyleLbl="alignNode1" presStyleIdx="1" presStyleCnt="4"/>
      <dgm:spPr/>
    </dgm:pt>
    <dgm:pt modelId="{564BD6D1-0FAD-7645-8356-A87FB5C5D936}" type="pres">
      <dgm:prSet presAssocID="{22FD60C7-368C-4BC6-95F4-40B041BDE7C7}" presName="horz1" presStyleCnt="0"/>
      <dgm:spPr/>
    </dgm:pt>
    <dgm:pt modelId="{E3B6C45F-4D53-114A-981B-B5699293A09A}" type="pres">
      <dgm:prSet presAssocID="{22FD60C7-368C-4BC6-95F4-40B041BDE7C7}" presName="tx1" presStyleLbl="revTx" presStyleIdx="1" presStyleCnt="4"/>
      <dgm:spPr/>
    </dgm:pt>
    <dgm:pt modelId="{39A5A641-D8DF-C44B-9FF0-FE1DF22ADECE}" type="pres">
      <dgm:prSet presAssocID="{22FD60C7-368C-4BC6-95F4-40B041BDE7C7}" presName="vert1" presStyleCnt="0"/>
      <dgm:spPr/>
    </dgm:pt>
    <dgm:pt modelId="{864A3968-0189-D648-A7FB-D738EDA1A3A2}" type="pres">
      <dgm:prSet presAssocID="{CC28774B-8B65-419E-A3B9-5ED9F3176685}" presName="thickLine" presStyleLbl="alignNode1" presStyleIdx="2" presStyleCnt="4"/>
      <dgm:spPr/>
    </dgm:pt>
    <dgm:pt modelId="{D916E24B-F0BD-1C40-943F-9DB728C3B357}" type="pres">
      <dgm:prSet presAssocID="{CC28774B-8B65-419E-A3B9-5ED9F3176685}" presName="horz1" presStyleCnt="0"/>
      <dgm:spPr/>
    </dgm:pt>
    <dgm:pt modelId="{C85E8C5A-5C0A-D74B-A924-46F9AFBA2B70}" type="pres">
      <dgm:prSet presAssocID="{CC28774B-8B65-419E-A3B9-5ED9F3176685}" presName="tx1" presStyleLbl="revTx" presStyleIdx="2" presStyleCnt="4"/>
      <dgm:spPr/>
    </dgm:pt>
    <dgm:pt modelId="{E4A1F77B-6C38-6A4B-95EB-F6122C59AEC2}" type="pres">
      <dgm:prSet presAssocID="{CC28774B-8B65-419E-A3B9-5ED9F3176685}" presName="vert1" presStyleCnt="0"/>
      <dgm:spPr/>
    </dgm:pt>
    <dgm:pt modelId="{C028681E-90CD-2C41-BD02-95E4E94DC7D1}" type="pres">
      <dgm:prSet presAssocID="{7A957A5B-7020-4AD7-AE07-A5164F6F6B0E}" presName="thickLine" presStyleLbl="alignNode1" presStyleIdx="3" presStyleCnt="4"/>
      <dgm:spPr/>
    </dgm:pt>
    <dgm:pt modelId="{E635838C-E050-0E45-ACC5-FA86365FEE88}" type="pres">
      <dgm:prSet presAssocID="{7A957A5B-7020-4AD7-AE07-A5164F6F6B0E}" presName="horz1" presStyleCnt="0"/>
      <dgm:spPr/>
    </dgm:pt>
    <dgm:pt modelId="{BD7E5A39-5455-3944-ACC6-AD3B43E4BD19}" type="pres">
      <dgm:prSet presAssocID="{7A957A5B-7020-4AD7-AE07-A5164F6F6B0E}" presName="tx1" presStyleLbl="revTx" presStyleIdx="3" presStyleCnt="4"/>
      <dgm:spPr/>
    </dgm:pt>
    <dgm:pt modelId="{6433AECC-8C2D-2041-9D63-26A46BEC3F19}" type="pres">
      <dgm:prSet presAssocID="{7A957A5B-7020-4AD7-AE07-A5164F6F6B0E}" presName="vert1" presStyleCnt="0"/>
      <dgm:spPr/>
    </dgm:pt>
  </dgm:ptLst>
  <dgm:cxnLst>
    <dgm:cxn modelId="{7B2D0803-6017-4A0F-8145-29B97E9C72D2}" srcId="{4D94DB67-5575-4604-89AB-1047B290795D}" destId="{CC28774B-8B65-419E-A3B9-5ED9F3176685}" srcOrd="2" destOrd="0" parTransId="{45F4ABE0-921E-4A45-87A0-1FE7B269BFB8}" sibTransId="{89F07712-947B-4F1C-AE62-F1A36CB8CC64}"/>
    <dgm:cxn modelId="{11713F19-6116-2E4B-A4D3-3DAFF89F3372}" type="presOf" srcId="{22FD60C7-368C-4BC6-95F4-40B041BDE7C7}" destId="{E3B6C45F-4D53-114A-981B-B5699293A09A}" srcOrd="0" destOrd="0" presId="urn:microsoft.com/office/officeart/2008/layout/LinedList"/>
    <dgm:cxn modelId="{22F2C886-8898-47CA-8864-0AE1C654026A}" srcId="{4D94DB67-5575-4604-89AB-1047B290795D}" destId="{9C962F37-CCDE-456A-AE32-F06B8DE17606}" srcOrd="0" destOrd="0" parTransId="{62F952B9-F0E6-48CA-8AD9-89893B4457A3}" sibTransId="{9B38475B-D8AB-402F-98B8-1819819E0244}"/>
    <dgm:cxn modelId="{E4E343BE-5256-0A40-9814-A01CB2D81051}" type="presOf" srcId="{4D94DB67-5575-4604-89AB-1047B290795D}" destId="{1503FC57-C6DC-F442-A24B-BD917CCB636B}" srcOrd="0" destOrd="0" presId="urn:microsoft.com/office/officeart/2008/layout/LinedList"/>
    <dgm:cxn modelId="{6F1347D3-E7B0-654E-913E-444D23B922D9}" type="presOf" srcId="{9C962F37-CCDE-456A-AE32-F06B8DE17606}" destId="{3F9B7F83-6660-854C-B980-B6F6B78D162B}" srcOrd="0" destOrd="0" presId="urn:microsoft.com/office/officeart/2008/layout/LinedList"/>
    <dgm:cxn modelId="{D5B028DA-0396-814A-BA05-5A67E8ADED71}" type="presOf" srcId="{7A957A5B-7020-4AD7-AE07-A5164F6F6B0E}" destId="{BD7E5A39-5455-3944-ACC6-AD3B43E4BD19}" srcOrd="0" destOrd="0" presId="urn:microsoft.com/office/officeart/2008/layout/LinedList"/>
    <dgm:cxn modelId="{892B8BDF-DA82-4357-B4B9-2B7E1309E4A9}" srcId="{4D94DB67-5575-4604-89AB-1047B290795D}" destId="{22FD60C7-368C-4BC6-95F4-40B041BDE7C7}" srcOrd="1" destOrd="0" parTransId="{89772A43-05BB-4210-8C29-0F7D909291B3}" sibTransId="{2DC72313-518A-45A8-BA9B-D2F661F9D4ED}"/>
    <dgm:cxn modelId="{31F20AE2-6A60-9F4F-9107-F7FDF848CD36}" type="presOf" srcId="{CC28774B-8B65-419E-A3B9-5ED9F3176685}" destId="{C85E8C5A-5C0A-D74B-A924-46F9AFBA2B70}" srcOrd="0" destOrd="0" presId="urn:microsoft.com/office/officeart/2008/layout/LinedList"/>
    <dgm:cxn modelId="{6B0CA4FE-3B56-412F-8E56-C5D4F80E3364}" srcId="{4D94DB67-5575-4604-89AB-1047B290795D}" destId="{7A957A5B-7020-4AD7-AE07-A5164F6F6B0E}" srcOrd="3" destOrd="0" parTransId="{0044DD4B-4617-4534-A5E0-F059FA3EDA49}" sibTransId="{3D01985C-383D-41C3-9C8D-4689986E9461}"/>
    <dgm:cxn modelId="{02F8B6B3-4E1B-3A43-9753-1F81335376ED}" type="presParOf" srcId="{1503FC57-C6DC-F442-A24B-BD917CCB636B}" destId="{9F9D8AE9-4EBD-C941-88BF-22C2947C199D}" srcOrd="0" destOrd="0" presId="urn:microsoft.com/office/officeart/2008/layout/LinedList"/>
    <dgm:cxn modelId="{0320FD93-3C12-A843-A66C-7693F175D881}" type="presParOf" srcId="{1503FC57-C6DC-F442-A24B-BD917CCB636B}" destId="{DFA47008-DD85-5845-B78F-B9940F659C47}" srcOrd="1" destOrd="0" presId="urn:microsoft.com/office/officeart/2008/layout/LinedList"/>
    <dgm:cxn modelId="{BC79AC3F-4424-5443-846F-70BAB46FA5A0}" type="presParOf" srcId="{DFA47008-DD85-5845-B78F-B9940F659C47}" destId="{3F9B7F83-6660-854C-B980-B6F6B78D162B}" srcOrd="0" destOrd="0" presId="urn:microsoft.com/office/officeart/2008/layout/LinedList"/>
    <dgm:cxn modelId="{9BD4FD0A-D1DF-5540-B87B-D3DC1F42F669}" type="presParOf" srcId="{DFA47008-DD85-5845-B78F-B9940F659C47}" destId="{3EADFA0F-5447-B84D-889B-36348BAB1A69}" srcOrd="1" destOrd="0" presId="urn:microsoft.com/office/officeart/2008/layout/LinedList"/>
    <dgm:cxn modelId="{0F5F1AB6-45F8-CA40-9B4D-739DAB831342}" type="presParOf" srcId="{1503FC57-C6DC-F442-A24B-BD917CCB636B}" destId="{1762F138-FCD2-FF48-85A0-951D369B70BA}" srcOrd="2" destOrd="0" presId="urn:microsoft.com/office/officeart/2008/layout/LinedList"/>
    <dgm:cxn modelId="{840E277C-7D36-184D-A81B-538B9542DCEE}" type="presParOf" srcId="{1503FC57-C6DC-F442-A24B-BD917CCB636B}" destId="{564BD6D1-0FAD-7645-8356-A87FB5C5D936}" srcOrd="3" destOrd="0" presId="urn:microsoft.com/office/officeart/2008/layout/LinedList"/>
    <dgm:cxn modelId="{87D9A0D6-F181-6741-9EA7-95F1BAA5157C}" type="presParOf" srcId="{564BD6D1-0FAD-7645-8356-A87FB5C5D936}" destId="{E3B6C45F-4D53-114A-981B-B5699293A09A}" srcOrd="0" destOrd="0" presId="urn:microsoft.com/office/officeart/2008/layout/LinedList"/>
    <dgm:cxn modelId="{CD96BCC6-80E6-E348-A494-D5656C4FAC99}" type="presParOf" srcId="{564BD6D1-0FAD-7645-8356-A87FB5C5D936}" destId="{39A5A641-D8DF-C44B-9FF0-FE1DF22ADECE}" srcOrd="1" destOrd="0" presId="urn:microsoft.com/office/officeart/2008/layout/LinedList"/>
    <dgm:cxn modelId="{17BFAFB3-4F68-414D-8AA9-D36CB557F7E1}" type="presParOf" srcId="{1503FC57-C6DC-F442-A24B-BD917CCB636B}" destId="{864A3968-0189-D648-A7FB-D738EDA1A3A2}" srcOrd="4" destOrd="0" presId="urn:microsoft.com/office/officeart/2008/layout/LinedList"/>
    <dgm:cxn modelId="{2E49B91A-DDBD-B447-BC28-AEBABABFA69B}" type="presParOf" srcId="{1503FC57-C6DC-F442-A24B-BD917CCB636B}" destId="{D916E24B-F0BD-1C40-943F-9DB728C3B357}" srcOrd="5" destOrd="0" presId="urn:microsoft.com/office/officeart/2008/layout/LinedList"/>
    <dgm:cxn modelId="{263D9A66-0241-3D4D-BFB6-104767EFCA76}" type="presParOf" srcId="{D916E24B-F0BD-1C40-943F-9DB728C3B357}" destId="{C85E8C5A-5C0A-D74B-A924-46F9AFBA2B70}" srcOrd="0" destOrd="0" presId="urn:microsoft.com/office/officeart/2008/layout/LinedList"/>
    <dgm:cxn modelId="{E339E2BE-5B72-C34D-A01F-E6AF216A098D}" type="presParOf" srcId="{D916E24B-F0BD-1C40-943F-9DB728C3B357}" destId="{E4A1F77B-6C38-6A4B-95EB-F6122C59AEC2}" srcOrd="1" destOrd="0" presId="urn:microsoft.com/office/officeart/2008/layout/LinedList"/>
    <dgm:cxn modelId="{9774F981-3B9A-9442-8915-82E719F0FDA2}" type="presParOf" srcId="{1503FC57-C6DC-F442-A24B-BD917CCB636B}" destId="{C028681E-90CD-2C41-BD02-95E4E94DC7D1}" srcOrd="6" destOrd="0" presId="urn:microsoft.com/office/officeart/2008/layout/LinedList"/>
    <dgm:cxn modelId="{F21C3511-D659-594F-BCBA-094E9923267E}" type="presParOf" srcId="{1503FC57-C6DC-F442-A24B-BD917CCB636B}" destId="{E635838C-E050-0E45-ACC5-FA86365FEE88}" srcOrd="7" destOrd="0" presId="urn:microsoft.com/office/officeart/2008/layout/LinedList"/>
    <dgm:cxn modelId="{E23329C7-4BA3-F34A-9D80-E5C06A35448B}" type="presParOf" srcId="{E635838C-E050-0E45-ACC5-FA86365FEE88}" destId="{BD7E5A39-5455-3944-ACC6-AD3B43E4BD19}" srcOrd="0" destOrd="0" presId="urn:microsoft.com/office/officeart/2008/layout/LinedList"/>
    <dgm:cxn modelId="{B7BA544F-52D8-0C47-BBD4-802C18425046}" type="presParOf" srcId="{E635838C-E050-0E45-ACC5-FA86365FEE88}" destId="{6433AECC-8C2D-2041-9D63-26A46BEC3F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94DB67-5575-4604-89AB-1047B290795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D64348FE-B5F1-C24E-AA7C-527D06B330D8}">
      <dgm:prSet/>
      <dgm:spPr/>
      <dgm:t>
        <a:bodyPr/>
        <a:lstStyle/>
        <a:p>
          <a:pPr algn="ctr"/>
          <a:r>
            <a:rPr lang="en-US" dirty="0"/>
            <a:t>The Bosporus University in Istanbul – Visiting Assistant Professor of Humanities </a:t>
          </a:r>
        </a:p>
      </dgm:t>
    </dgm:pt>
    <dgm:pt modelId="{5D5AA6E5-7A3C-804F-A8CB-068B288CBE99}" type="parTrans" cxnId="{214FD84F-E9DC-6A48-A37D-86C859964F78}">
      <dgm:prSet/>
      <dgm:spPr/>
      <dgm:t>
        <a:bodyPr/>
        <a:lstStyle/>
        <a:p>
          <a:endParaRPr lang="en-US"/>
        </a:p>
      </dgm:t>
    </dgm:pt>
    <dgm:pt modelId="{F529CAB6-3CA2-A946-A48F-FC01FED74ABD}" type="sibTrans" cxnId="{214FD84F-E9DC-6A48-A37D-86C859964F78}">
      <dgm:prSet/>
      <dgm:spPr/>
      <dgm:t>
        <a:bodyPr/>
        <a:lstStyle/>
        <a:p>
          <a:endParaRPr lang="en-US"/>
        </a:p>
      </dgm:t>
    </dgm:pt>
    <dgm:pt modelId="{8F84D35C-B1FC-6B48-9D25-B68E62F9CF9E}">
      <dgm:prSet/>
      <dgm:spPr/>
      <dgm:t>
        <a:bodyPr/>
        <a:lstStyle/>
        <a:p>
          <a:pPr algn="ctr"/>
          <a:r>
            <a:rPr lang="en-US" dirty="0"/>
            <a:t>University of Nevada, Reno – Teaching Associate Professor, Assistant Director of Core Humanities</a:t>
          </a:r>
        </a:p>
      </dgm:t>
    </dgm:pt>
    <dgm:pt modelId="{60CEA5BF-10A3-8444-949C-2E725BC3F9CB}" type="parTrans" cxnId="{2B214880-45FE-DD41-A1C0-7724C6F68250}">
      <dgm:prSet/>
      <dgm:spPr/>
      <dgm:t>
        <a:bodyPr/>
        <a:lstStyle/>
        <a:p>
          <a:endParaRPr lang="en-US"/>
        </a:p>
      </dgm:t>
    </dgm:pt>
    <dgm:pt modelId="{CDDD3CE5-EC10-0C4D-A58D-7C055C61CECB}" type="sibTrans" cxnId="{2B214880-45FE-DD41-A1C0-7724C6F68250}">
      <dgm:prSet/>
      <dgm:spPr/>
      <dgm:t>
        <a:bodyPr/>
        <a:lstStyle/>
        <a:p>
          <a:endParaRPr lang="en-US"/>
        </a:p>
      </dgm:t>
    </dgm:pt>
    <dgm:pt modelId="{14F24064-D1FE-BC43-B98D-FD80AEFE9A24}">
      <dgm:prSet/>
      <dgm:spPr/>
      <dgm:t>
        <a:bodyPr/>
        <a:lstStyle/>
        <a:p>
          <a:pPr algn="ctr"/>
          <a:r>
            <a:rPr lang="en-US" dirty="0"/>
            <a:t>University of California San Diego – Associate Director of the Humanities Program</a:t>
          </a:r>
        </a:p>
      </dgm:t>
    </dgm:pt>
    <dgm:pt modelId="{AD131D42-D079-BA4B-9BF5-14607BD92561}" type="parTrans" cxnId="{FB29B2AE-8A65-3741-8777-74C6B30B0175}">
      <dgm:prSet/>
      <dgm:spPr/>
      <dgm:t>
        <a:bodyPr/>
        <a:lstStyle/>
        <a:p>
          <a:endParaRPr lang="en-US"/>
        </a:p>
      </dgm:t>
    </dgm:pt>
    <dgm:pt modelId="{25634A89-6165-8449-BD59-CFB5951DB5A4}" type="sibTrans" cxnId="{FB29B2AE-8A65-3741-8777-74C6B30B0175}">
      <dgm:prSet/>
      <dgm:spPr/>
      <dgm:t>
        <a:bodyPr/>
        <a:lstStyle/>
        <a:p>
          <a:endParaRPr lang="en-US"/>
        </a:p>
      </dgm:t>
    </dgm:pt>
    <dgm:pt modelId="{F038AE08-C608-E647-B135-D7D8DEE5F697}">
      <dgm:prSet/>
      <dgm:spPr/>
      <dgm:t>
        <a:bodyPr/>
        <a:lstStyle/>
        <a:p>
          <a:pPr algn="ctr"/>
          <a:r>
            <a:rPr lang="en-US" dirty="0"/>
            <a:t>Research: Ideas and Uses of History, Spanish Literature, Writing and Rhetoric </a:t>
          </a:r>
        </a:p>
      </dgm:t>
    </dgm:pt>
    <dgm:pt modelId="{253BED23-F9A8-EF4B-887D-A94901EFCE13}" type="parTrans" cxnId="{F71EF2F0-9A10-D045-8268-A6D002D1DCF5}">
      <dgm:prSet/>
      <dgm:spPr/>
      <dgm:t>
        <a:bodyPr/>
        <a:lstStyle/>
        <a:p>
          <a:endParaRPr lang="en-US"/>
        </a:p>
      </dgm:t>
    </dgm:pt>
    <dgm:pt modelId="{12591293-0B8C-BE4E-A06A-0CB9D98C285B}" type="sibTrans" cxnId="{F71EF2F0-9A10-D045-8268-A6D002D1DCF5}">
      <dgm:prSet/>
      <dgm:spPr/>
      <dgm:t>
        <a:bodyPr/>
        <a:lstStyle/>
        <a:p>
          <a:endParaRPr lang="en-US"/>
        </a:p>
      </dgm:t>
    </dgm:pt>
    <dgm:pt modelId="{B255701D-07EF-8D4A-9B34-B737F357DF27}" type="pres">
      <dgm:prSet presAssocID="{4D94DB67-5575-4604-89AB-1047B290795D}" presName="vert0" presStyleCnt="0">
        <dgm:presLayoutVars>
          <dgm:dir/>
          <dgm:animOne val="branch"/>
          <dgm:animLvl val="lvl"/>
        </dgm:presLayoutVars>
      </dgm:prSet>
      <dgm:spPr/>
    </dgm:pt>
    <dgm:pt modelId="{0181F086-3F3E-1B43-9AFB-8C56347EA1B9}" type="pres">
      <dgm:prSet presAssocID="{D64348FE-B5F1-C24E-AA7C-527D06B330D8}" presName="thickLine" presStyleLbl="alignNode1" presStyleIdx="0" presStyleCnt="4"/>
      <dgm:spPr/>
    </dgm:pt>
    <dgm:pt modelId="{4C94D40F-D66E-404E-8F92-3574C0DC9F74}" type="pres">
      <dgm:prSet presAssocID="{D64348FE-B5F1-C24E-AA7C-527D06B330D8}" presName="horz1" presStyleCnt="0"/>
      <dgm:spPr/>
    </dgm:pt>
    <dgm:pt modelId="{B1EAF55F-2138-A94C-A586-5AB691828B54}" type="pres">
      <dgm:prSet presAssocID="{D64348FE-B5F1-C24E-AA7C-527D06B330D8}" presName="tx1" presStyleLbl="revTx" presStyleIdx="0" presStyleCnt="4"/>
      <dgm:spPr/>
    </dgm:pt>
    <dgm:pt modelId="{98F57E53-0313-1A41-96C6-DB2EAFE20F25}" type="pres">
      <dgm:prSet presAssocID="{D64348FE-B5F1-C24E-AA7C-527D06B330D8}" presName="vert1" presStyleCnt="0"/>
      <dgm:spPr/>
    </dgm:pt>
    <dgm:pt modelId="{128CD776-1E2D-1147-A9C0-2B8CFD868ADC}" type="pres">
      <dgm:prSet presAssocID="{8F84D35C-B1FC-6B48-9D25-B68E62F9CF9E}" presName="thickLine" presStyleLbl="alignNode1" presStyleIdx="1" presStyleCnt="4"/>
      <dgm:spPr/>
    </dgm:pt>
    <dgm:pt modelId="{E4C2DC67-DEB2-7C49-9EA8-A00E35BA4AF8}" type="pres">
      <dgm:prSet presAssocID="{8F84D35C-B1FC-6B48-9D25-B68E62F9CF9E}" presName="horz1" presStyleCnt="0"/>
      <dgm:spPr/>
    </dgm:pt>
    <dgm:pt modelId="{883672AA-EA59-1541-8F4B-3754F99E3477}" type="pres">
      <dgm:prSet presAssocID="{8F84D35C-B1FC-6B48-9D25-B68E62F9CF9E}" presName="tx1" presStyleLbl="revTx" presStyleIdx="1" presStyleCnt="4"/>
      <dgm:spPr/>
    </dgm:pt>
    <dgm:pt modelId="{F8B4F876-6403-AF4B-827C-1FBACDFACCB0}" type="pres">
      <dgm:prSet presAssocID="{8F84D35C-B1FC-6B48-9D25-B68E62F9CF9E}" presName="vert1" presStyleCnt="0"/>
      <dgm:spPr/>
    </dgm:pt>
    <dgm:pt modelId="{48FCE709-C399-BA46-8F35-B4FA12CFF6A0}" type="pres">
      <dgm:prSet presAssocID="{14F24064-D1FE-BC43-B98D-FD80AEFE9A24}" presName="thickLine" presStyleLbl="alignNode1" presStyleIdx="2" presStyleCnt="4"/>
      <dgm:spPr/>
    </dgm:pt>
    <dgm:pt modelId="{B32B843C-2CB4-7948-8205-507E95F32756}" type="pres">
      <dgm:prSet presAssocID="{14F24064-D1FE-BC43-B98D-FD80AEFE9A24}" presName="horz1" presStyleCnt="0"/>
      <dgm:spPr/>
    </dgm:pt>
    <dgm:pt modelId="{9CEFAC19-3DF6-5548-9854-4C6B515F9D69}" type="pres">
      <dgm:prSet presAssocID="{14F24064-D1FE-BC43-B98D-FD80AEFE9A24}" presName="tx1" presStyleLbl="revTx" presStyleIdx="2" presStyleCnt="4"/>
      <dgm:spPr/>
    </dgm:pt>
    <dgm:pt modelId="{14802F07-DA7B-1D40-82ED-DF5F2090A748}" type="pres">
      <dgm:prSet presAssocID="{14F24064-D1FE-BC43-B98D-FD80AEFE9A24}" presName="vert1" presStyleCnt="0"/>
      <dgm:spPr/>
    </dgm:pt>
    <dgm:pt modelId="{2C663378-CBC6-9E43-945A-2AD4961475E3}" type="pres">
      <dgm:prSet presAssocID="{F038AE08-C608-E647-B135-D7D8DEE5F697}" presName="thickLine" presStyleLbl="alignNode1" presStyleIdx="3" presStyleCnt="4"/>
      <dgm:spPr/>
    </dgm:pt>
    <dgm:pt modelId="{C48CD4D0-A95A-ED40-94EB-05EA87985AE2}" type="pres">
      <dgm:prSet presAssocID="{F038AE08-C608-E647-B135-D7D8DEE5F697}" presName="horz1" presStyleCnt="0"/>
      <dgm:spPr/>
    </dgm:pt>
    <dgm:pt modelId="{371AF2C9-7B9E-B340-B5C7-DDBF114CDFA8}" type="pres">
      <dgm:prSet presAssocID="{F038AE08-C608-E647-B135-D7D8DEE5F697}" presName="tx1" presStyleLbl="revTx" presStyleIdx="3" presStyleCnt="4"/>
      <dgm:spPr/>
    </dgm:pt>
    <dgm:pt modelId="{7462D849-CFE8-9647-AEDB-D5A70C6D7D5E}" type="pres">
      <dgm:prSet presAssocID="{F038AE08-C608-E647-B135-D7D8DEE5F697}" presName="vert1" presStyleCnt="0"/>
      <dgm:spPr/>
    </dgm:pt>
  </dgm:ptLst>
  <dgm:cxnLst>
    <dgm:cxn modelId="{A52C0641-F074-BF42-B907-B432638EECB4}" type="presOf" srcId="{8F84D35C-B1FC-6B48-9D25-B68E62F9CF9E}" destId="{883672AA-EA59-1541-8F4B-3754F99E3477}" srcOrd="0" destOrd="0" presId="urn:microsoft.com/office/officeart/2008/layout/LinedList"/>
    <dgm:cxn modelId="{214FD84F-E9DC-6A48-A37D-86C859964F78}" srcId="{4D94DB67-5575-4604-89AB-1047B290795D}" destId="{D64348FE-B5F1-C24E-AA7C-527D06B330D8}" srcOrd="0" destOrd="0" parTransId="{5D5AA6E5-7A3C-804F-A8CB-068B288CBE99}" sibTransId="{F529CAB6-3CA2-A946-A48F-FC01FED74ABD}"/>
    <dgm:cxn modelId="{C9678775-2BD7-2E40-9629-06B09D420C12}" type="presOf" srcId="{4D94DB67-5575-4604-89AB-1047B290795D}" destId="{B255701D-07EF-8D4A-9B34-B737F357DF27}" srcOrd="0" destOrd="0" presId="urn:microsoft.com/office/officeart/2008/layout/LinedList"/>
    <dgm:cxn modelId="{884C547E-0BD3-1444-8CBB-2B4324495312}" type="presOf" srcId="{F038AE08-C608-E647-B135-D7D8DEE5F697}" destId="{371AF2C9-7B9E-B340-B5C7-DDBF114CDFA8}" srcOrd="0" destOrd="0" presId="urn:microsoft.com/office/officeart/2008/layout/LinedList"/>
    <dgm:cxn modelId="{2B214880-45FE-DD41-A1C0-7724C6F68250}" srcId="{4D94DB67-5575-4604-89AB-1047B290795D}" destId="{8F84D35C-B1FC-6B48-9D25-B68E62F9CF9E}" srcOrd="1" destOrd="0" parTransId="{60CEA5BF-10A3-8444-949C-2E725BC3F9CB}" sibTransId="{CDDD3CE5-EC10-0C4D-A58D-7C055C61CECB}"/>
    <dgm:cxn modelId="{7384198C-7BB7-334C-ABB2-0CD7074342CD}" type="presOf" srcId="{14F24064-D1FE-BC43-B98D-FD80AEFE9A24}" destId="{9CEFAC19-3DF6-5548-9854-4C6B515F9D69}" srcOrd="0" destOrd="0" presId="urn:microsoft.com/office/officeart/2008/layout/LinedList"/>
    <dgm:cxn modelId="{FB29B2AE-8A65-3741-8777-74C6B30B0175}" srcId="{4D94DB67-5575-4604-89AB-1047B290795D}" destId="{14F24064-D1FE-BC43-B98D-FD80AEFE9A24}" srcOrd="2" destOrd="0" parTransId="{AD131D42-D079-BA4B-9BF5-14607BD92561}" sibTransId="{25634A89-6165-8449-BD59-CFB5951DB5A4}"/>
    <dgm:cxn modelId="{E6D42CED-E929-D441-A478-AFED21069A64}" type="presOf" srcId="{D64348FE-B5F1-C24E-AA7C-527D06B330D8}" destId="{B1EAF55F-2138-A94C-A586-5AB691828B54}" srcOrd="0" destOrd="0" presId="urn:microsoft.com/office/officeart/2008/layout/LinedList"/>
    <dgm:cxn modelId="{F71EF2F0-9A10-D045-8268-A6D002D1DCF5}" srcId="{4D94DB67-5575-4604-89AB-1047B290795D}" destId="{F038AE08-C608-E647-B135-D7D8DEE5F697}" srcOrd="3" destOrd="0" parTransId="{253BED23-F9A8-EF4B-887D-A94901EFCE13}" sibTransId="{12591293-0B8C-BE4E-A06A-0CB9D98C285B}"/>
    <dgm:cxn modelId="{234D3935-A445-F64B-86B5-035F1886DE7D}" type="presParOf" srcId="{B255701D-07EF-8D4A-9B34-B737F357DF27}" destId="{0181F086-3F3E-1B43-9AFB-8C56347EA1B9}" srcOrd="0" destOrd="0" presId="urn:microsoft.com/office/officeart/2008/layout/LinedList"/>
    <dgm:cxn modelId="{6A91BC41-4B92-7F4A-AE0A-226F8ACD1A2C}" type="presParOf" srcId="{B255701D-07EF-8D4A-9B34-B737F357DF27}" destId="{4C94D40F-D66E-404E-8F92-3574C0DC9F74}" srcOrd="1" destOrd="0" presId="urn:microsoft.com/office/officeart/2008/layout/LinedList"/>
    <dgm:cxn modelId="{9BB39D31-8272-1E48-AA27-2D1F0631B986}" type="presParOf" srcId="{4C94D40F-D66E-404E-8F92-3574C0DC9F74}" destId="{B1EAF55F-2138-A94C-A586-5AB691828B54}" srcOrd="0" destOrd="0" presId="urn:microsoft.com/office/officeart/2008/layout/LinedList"/>
    <dgm:cxn modelId="{B3E815BD-E2F1-1C4D-A8D5-E33DD7BE1D2C}" type="presParOf" srcId="{4C94D40F-D66E-404E-8F92-3574C0DC9F74}" destId="{98F57E53-0313-1A41-96C6-DB2EAFE20F25}" srcOrd="1" destOrd="0" presId="urn:microsoft.com/office/officeart/2008/layout/LinedList"/>
    <dgm:cxn modelId="{98CB3165-E937-1345-BD4D-419BE3EB2A7B}" type="presParOf" srcId="{B255701D-07EF-8D4A-9B34-B737F357DF27}" destId="{128CD776-1E2D-1147-A9C0-2B8CFD868ADC}" srcOrd="2" destOrd="0" presId="urn:microsoft.com/office/officeart/2008/layout/LinedList"/>
    <dgm:cxn modelId="{0204B373-D4FA-124F-A578-F8E5F5B9B07F}" type="presParOf" srcId="{B255701D-07EF-8D4A-9B34-B737F357DF27}" destId="{E4C2DC67-DEB2-7C49-9EA8-A00E35BA4AF8}" srcOrd="3" destOrd="0" presId="urn:microsoft.com/office/officeart/2008/layout/LinedList"/>
    <dgm:cxn modelId="{A00325A1-5BC9-7142-BBD6-92BF393E3CDC}" type="presParOf" srcId="{E4C2DC67-DEB2-7C49-9EA8-A00E35BA4AF8}" destId="{883672AA-EA59-1541-8F4B-3754F99E3477}" srcOrd="0" destOrd="0" presId="urn:microsoft.com/office/officeart/2008/layout/LinedList"/>
    <dgm:cxn modelId="{10825750-E14B-7B47-AC2D-A2C687B18F8D}" type="presParOf" srcId="{E4C2DC67-DEB2-7C49-9EA8-A00E35BA4AF8}" destId="{F8B4F876-6403-AF4B-827C-1FBACDFACCB0}" srcOrd="1" destOrd="0" presId="urn:microsoft.com/office/officeart/2008/layout/LinedList"/>
    <dgm:cxn modelId="{A9776580-6594-FB4A-97B8-3E1C3B3EEDEC}" type="presParOf" srcId="{B255701D-07EF-8D4A-9B34-B737F357DF27}" destId="{48FCE709-C399-BA46-8F35-B4FA12CFF6A0}" srcOrd="4" destOrd="0" presId="urn:microsoft.com/office/officeart/2008/layout/LinedList"/>
    <dgm:cxn modelId="{E0839FAD-8C5E-2B46-AE06-36798ACDA998}" type="presParOf" srcId="{B255701D-07EF-8D4A-9B34-B737F357DF27}" destId="{B32B843C-2CB4-7948-8205-507E95F32756}" srcOrd="5" destOrd="0" presId="urn:microsoft.com/office/officeart/2008/layout/LinedList"/>
    <dgm:cxn modelId="{1DC7B359-44A4-6447-B337-DB4241C5FE43}" type="presParOf" srcId="{B32B843C-2CB4-7948-8205-507E95F32756}" destId="{9CEFAC19-3DF6-5548-9854-4C6B515F9D69}" srcOrd="0" destOrd="0" presId="urn:microsoft.com/office/officeart/2008/layout/LinedList"/>
    <dgm:cxn modelId="{14F39AC6-AAB6-354C-87A4-C8390EA0ABC9}" type="presParOf" srcId="{B32B843C-2CB4-7948-8205-507E95F32756}" destId="{14802F07-DA7B-1D40-82ED-DF5F2090A748}" srcOrd="1" destOrd="0" presId="urn:microsoft.com/office/officeart/2008/layout/LinedList"/>
    <dgm:cxn modelId="{6C3DE982-306D-4043-87E3-19B0AB5382C0}" type="presParOf" srcId="{B255701D-07EF-8D4A-9B34-B737F357DF27}" destId="{2C663378-CBC6-9E43-945A-2AD4961475E3}" srcOrd="6" destOrd="0" presId="urn:microsoft.com/office/officeart/2008/layout/LinedList"/>
    <dgm:cxn modelId="{7BF40F4A-09B0-6341-8D62-388B354A2888}" type="presParOf" srcId="{B255701D-07EF-8D4A-9B34-B737F357DF27}" destId="{C48CD4D0-A95A-ED40-94EB-05EA87985AE2}" srcOrd="7" destOrd="0" presId="urn:microsoft.com/office/officeart/2008/layout/LinedList"/>
    <dgm:cxn modelId="{93312212-C43B-4845-93E6-B046CD491DC9}" type="presParOf" srcId="{C48CD4D0-A95A-ED40-94EB-05EA87985AE2}" destId="{371AF2C9-7B9E-B340-B5C7-DDBF114CDFA8}" srcOrd="0" destOrd="0" presId="urn:microsoft.com/office/officeart/2008/layout/LinedList"/>
    <dgm:cxn modelId="{9E4D8A67-20D4-0545-94C3-E76AD8B19E96}" type="presParOf" srcId="{C48CD4D0-A95A-ED40-94EB-05EA87985AE2}" destId="{7462D849-CFE8-9647-AEDB-D5A70C6D7D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D8AE9-4EBD-C941-88BF-22C2947C199D}">
      <dsp:nvSpPr>
        <dsp:cNvPr id="0" name=""/>
        <dsp:cNvSpPr/>
      </dsp:nvSpPr>
      <dsp:spPr>
        <a:xfrm>
          <a:off x="0" y="0"/>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9B7F83-6660-854C-B980-B6F6B78D162B}">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From: Chicago, IL</a:t>
          </a:r>
        </a:p>
      </dsp:txBody>
      <dsp:txXfrm>
        <a:off x="0" y="0"/>
        <a:ext cx="10515600" cy="1088136"/>
      </dsp:txXfrm>
    </dsp:sp>
    <dsp:sp modelId="{1762F138-FCD2-FF48-85A0-951D369B70BA}">
      <dsp:nvSpPr>
        <dsp:cNvPr id="0" name=""/>
        <dsp:cNvSpPr/>
      </dsp:nvSpPr>
      <dsp:spPr>
        <a:xfrm>
          <a:off x="0" y="1088136"/>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B6C45F-4D53-114A-981B-B5699293A09A}">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University of Chicago – BA in History and English Literature </a:t>
          </a:r>
        </a:p>
      </dsp:txBody>
      <dsp:txXfrm>
        <a:off x="0" y="1088136"/>
        <a:ext cx="10515600" cy="1088136"/>
      </dsp:txXfrm>
    </dsp:sp>
    <dsp:sp modelId="{864A3968-0189-D648-A7FB-D738EDA1A3A2}">
      <dsp:nvSpPr>
        <dsp:cNvPr id="0" name=""/>
        <dsp:cNvSpPr/>
      </dsp:nvSpPr>
      <dsp:spPr>
        <a:xfrm>
          <a:off x="0" y="2176272"/>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E8C5A-5C0A-D74B-A924-46F9AFBA2B70}">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University of York – MA in Medieval Studies </a:t>
          </a:r>
        </a:p>
      </dsp:txBody>
      <dsp:txXfrm>
        <a:off x="0" y="2176272"/>
        <a:ext cx="10515600" cy="1088136"/>
      </dsp:txXfrm>
    </dsp:sp>
    <dsp:sp modelId="{C028681E-90CD-2C41-BD02-95E4E94DC7D1}">
      <dsp:nvSpPr>
        <dsp:cNvPr id="0" name=""/>
        <dsp:cNvSpPr/>
      </dsp:nvSpPr>
      <dsp:spPr>
        <a:xfrm>
          <a:off x="0" y="3264408"/>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E5A39-5455-3944-ACC6-AD3B43E4BD19}">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University of Notre Dame – Ph.D. in Literature </a:t>
          </a:r>
        </a:p>
      </dsp:txBody>
      <dsp:txXfrm>
        <a:off x="0" y="3264408"/>
        <a:ext cx="10515600" cy="108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1F086-3F3E-1B43-9AFB-8C56347EA1B9}">
      <dsp:nvSpPr>
        <dsp:cNvPr id="0" name=""/>
        <dsp:cNvSpPr/>
      </dsp:nvSpPr>
      <dsp:spPr>
        <a:xfrm>
          <a:off x="0" y="0"/>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EAF55F-2138-A94C-A586-5AB691828B54}">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n-US" sz="2700" kern="1200" dirty="0"/>
            <a:t>The Bosporus University in Istanbul – Visiting Assistant Professor of Humanities </a:t>
          </a:r>
        </a:p>
      </dsp:txBody>
      <dsp:txXfrm>
        <a:off x="0" y="0"/>
        <a:ext cx="6263640" cy="1376171"/>
      </dsp:txXfrm>
    </dsp:sp>
    <dsp:sp modelId="{128CD776-1E2D-1147-A9C0-2B8CFD868ADC}">
      <dsp:nvSpPr>
        <dsp:cNvPr id="0" name=""/>
        <dsp:cNvSpPr/>
      </dsp:nvSpPr>
      <dsp:spPr>
        <a:xfrm>
          <a:off x="0" y="1376171"/>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672AA-EA59-1541-8F4B-3754F99E3477}">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n-US" sz="2700" kern="1200" dirty="0"/>
            <a:t>University of Nevada, Reno – Teaching Associate Professor, Assistant Director of Core Humanities</a:t>
          </a:r>
        </a:p>
      </dsp:txBody>
      <dsp:txXfrm>
        <a:off x="0" y="1376171"/>
        <a:ext cx="6263640" cy="1376171"/>
      </dsp:txXfrm>
    </dsp:sp>
    <dsp:sp modelId="{48FCE709-C399-BA46-8F35-B4FA12CFF6A0}">
      <dsp:nvSpPr>
        <dsp:cNvPr id="0" name=""/>
        <dsp:cNvSpPr/>
      </dsp:nvSpPr>
      <dsp:spPr>
        <a:xfrm>
          <a:off x="0" y="2752343"/>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FAC19-3DF6-5548-9854-4C6B515F9D69}">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n-US" sz="2700" kern="1200" dirty="0"/>
            <a:t>University of California San Diego – Associate Director of the Humanities Program</a:t>
          </a:r>
        </a:p>
      </dsp:txBody>
      <dsp:txXfrm>
        <a:off x="0" y="2752343"/>
        <a:ext cx="6263640" cy="1376171"/>
      </dsp:txXfrm>
    </dsp:sp>
    <dsp:sp modelId="{2C663378-CBC6-9E43-945A-2AD4961475E3}">
      <dsp:nvSpPr>
        <dsp:cNvPr id="0" name=""/>
        <dsp:cNvSpPr/>
      </dsp:nvSpPr>
      <dsp:spPr>
        <a:xfrm>
          <a:off x="0" y="4128515"/>
          <a:ext cx="626364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AF2C9-7B9E-B340-B5C7-DDBF114CDFA8}">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n-US" sz="2700" kern="1200" dirty="0"/>
            <a:t>Research: Ideas and Uses of History, Spanish Literature, Writing and Rhetoric </a:t>
          </a:r>
        </a:p>
      </dsp:txBody>
      <dsp:txXfrm>
        <a:off x="0" y="4128515"/>
        <a:ext cx="6263640" cy="13761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86840-2B67-B04D-A2B8-199E8672D38F}"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4090E-AF2A-AB42-B331-65D37807F92A}" type="slidenum">
              <a:rPr lang="en-US" smtClean="0"/>
              <a:t>‹#›</a:t>
            </a:fld>
            <a:endParaRPr lang="en-US"/>
          </a:p>
        </p:txBody>
      </p:sp>
    </p:spTree>
    <p:extLst>
      <p:ext uri="{BB962C8B-B14F-4D97-AF65-F5344CB8AC3E}">
        <p14:creationId xmlns:p14="http://schemas.microsoft.com/office/powerpoint/2010/main" val="414112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4090E-AF2A-AB42-B331-65D37807F92A}" type="slidenum">
              <a:rPr lang="en-US" smtClean="0"/>
              <a:t>12</a:t>
            </a:fld>
            <a:endParaRPr lang="en-US"/>
          </a:p>
        </p:txBody>
      </p:sp>
    </p:spTree>
    <p:extLst>
      <p:ext uri="{BB962C8B-B14F-4D97-AF65-F5344CB8AC3E}">
        <p14:creationId xmlns:p14="http://schemas.microsoft.com/office/powerpoint/2010/main" val="113843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3CFA48-B1FA-1246-8013-8491AB438844}"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241053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CFA48-B1FA-1246-8013-8491AB438844}"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357241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CFA48-B1FA-1246-8013-8491AB438844}"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62646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3CFA48-B1FA-1246-8013-8491AB438844}"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104952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CFA48-B1FA-1246-8013-8491AB438844}"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354504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3CFA48-B1FA-1246-8013-8491AB438844}"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61167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3CFA48-B1FA-1246-8013-8491AB438844}"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280065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3CFA48-B1FA-1246-8013-8491AB438844}"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132039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CFA48-B1FA-1246-8013-8491AB438844}" type="datetimeFigureOut">
              <a:rPr lang="en-US" smtClean="0"/>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175577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CFA48-B1FA-1246-8013-8491AB438844}"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21338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3CFA48-B1FA-1246-8013-8491AB438844}"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FD65CE-D403-B44B-82FD-90A0BC0B59D0}" type="slidenum">
              <a:rPr lang="en-US" smtClean="0"/>
              <a:t>‹#›</a:t>
            </a:fld>
            <a:endParaRPr lang="en-US"/>
          </a:p>
        </p:txBody>
      </p:sp>
    </p:spTree>
    <p:extLst>
      <p:ext uri="{BB962C8B-B14F-4D97-AF65-F5344CB8AC3E}">
        <p14:creationId xmlns:p14="http://schemas.microsoft.com/office/powerpoint/2010/main" val="170997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C3CFA48-B1FA-1246-8013-8491AB438844}" type="datetimeFigureOut">
              <a:rPr lang="en-US" smtClean="0"/>
              <a:t>11/12/24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FD65CE-D403-B44B-82FD-90A0BC0B59D0}" type="slidenum">
              <a:rPr lang="en-US" smtClean="0"/>
              <a:t>‹#›</a:t>
            </a:fld>
            <a:endParaRPr lang="en-US"/>
          </a:p>
        </p:txBody>
      </p:sp>
    </p:spTree>
    <p:extLst>
      <p:ext uri="{BB962C8B-B14F-4D97-AF65-F5344CB8AC3E}">
        <p14:creationId xmlns:p14="http://schemas.microsoft.com/office/powerpoint/2010/main" val="3940699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cia.gov/the-world-factbook/countries/chi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B64D1-287C-2706-E308-2C1B78BA75FE}"/>
              </a:ext>
            </a:extLst>
          </p:cNvPr>
          <p:cNvSpPr>
            <a:spLocks noGrp="1"/>
          </p:cNvSpPr>
          <p:nvPr>
            <p:ph type="title"/>
          </p:nvPr>
        </p:nvSpPr>
        <p:spPr>
          <a:xfrm>
            <a:off x="517889" y="4883544"/>
            <a:ext cx="3876086" cy="1556907"/>
          </a:xfrm>
        </p:spPr>
        <p:txBody>
          <a:bodyPr vert="horz" lIns="91440" tIns="45720" rIns="91440" bIns="45720" rtlCol="0" anchor="ctr">
            <a:normAutofit/>
          </a:bodyPr>
          <a:lstStyle/>
          <a:p>
            <a:pPr algn="ctr"/>
            <a:r>
              <a:rPr lang="en-US" sz="3200" dirty="0"/>
              <a:t>Global Seminar: </a:t>
            </a:r>
            <a:br>
              <a:rPr lang="en-US" sz="3200" dirty="0"/>
            </a:br>
            <a:r>
              <a:rPr lang="en-US" sz="3200" dirty="0" err="1"/>
              <a:t>Revelle</a:t>
            </a:r>
            <a:r>
              <a:rPr lang="en-US" sz="3200" dirty="0"/>
              <a:t> in Santiago</a:t>
            </a:r>
          </a:p>
        </p:txBody>
      </p:sp>
      <p:sp>
        <p:nvSpPr>
          <p:cNvPr id="29" name="Rectangle 2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ity with mountains in the background&#10;&#10;Description automatically generated">
            <a:extLst>
              <a:ext uri="{FF2B5EF4-FFF2-40B4-BE49-F238E27FC236}">
                <a16:creationId xmlns:a16="http://schemas.microsoft.com/office/drawing/2014/main" id="{41377B23-734B-65BD-E2BE-0FF2289CB5EF}"/>
              </a:ext>
            </a:extLst>
          </p:cNvPr>
          <p:cNvPicPr>
            <a:picLocks noGrp="1" noChangeAspect="1"/>
          </p:cNvPicPr>
          <p:nvPr>
            <p:ph sz="half" idx="2"/>
          </p:nvPr>
        </p:nvPicPr>
        <p:blipFill>
          <a:blip r:embed="rId2"/>
          <a:srcRect r="7510"/>
          <a:stretch/>
        </p:blipFill>
        <p:spPr>
          <a:xfrm>
            <a:off x="959205" y="364142"/>
            <a:ext cx="10369645" cy="3867993"/>
          </a:xfrm>
          <a:prstGeom prst="rect">
            <a:avLst/>
          </a:prstGeom>
        </p:spPr>
      </p:pic>
      <p:sp>
        <p:nvSpPr>
          <p:cNvPr id="37" name="Rectangle 3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3C0702C-3D4D-0882-C41D-47CC3BC1C305}"/>
              </a:ext>
            </a:extLst>
          </p:cNvPr>
          <p:cNvSpPr>
            <a:spLocks noGrp="1"/>
          </p:cNvSpPr>
          <p:nvPr>
            <p:ph sz="half" idx="1"/>
          </p:nvPr>
        </p:nvSpPr>
        <p:spPr>
          <a:xfrm>
            <a:off x="5162719" y="4883544"/>
            <a:ext cx="6586915" cy="1556907"/>
          </a:xfrm>
        </p:spPr>
        <p:txBody>
          <a:bodyPr vert="horz" lIns="91440" tIns="45720" rIns="91440" bIns="45720" rtlCol="0" anchor="ctr">
            <a:normAutofit/>
          </a:bodyPr>
          <a:lstStyle/>
          <a:p>
            <a:pPr algn="ctr"/>
            <a:r>
              <a:rPr lang="en-US" sz="3000" dirty="0"/>
              <a:t>Summer Session II, 2025</a:t>
            </a:r>
          </a:p>
          <a:p>
            <a:pPr algn="ctr"/>
            <a:r>
              <a:rPr lang="en-US" sz="3000" dirty="0"/>
              <a:t>Bretton Rodriguez, Ph.D.</a:t>
            </a:r>
          </a:p>
        </p:txBody>
      </p:sp>
    </p:spTree>
    <p:extLst>
      <p:ext uri="{BB962C8B-B14F-4D97-AF65-F5344CB8AC3E}">
        <p14:creationId xmlns:p14="http://schemas.microsoft.com/office/powerpoint/2010/main" val="168108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lake with a snowy mountain range in the background&#10;&#10;Description automatically generated">
            <a:extLst>
              <a:ext uri="{FF2B5EF4-FFF2-40B4-BE49-F238E27FC236}">
                <a16:creationId xmlns:a16="http://schemas.microsoft.com/office/drawing/2014/main" id="{67BA3421-3EBD-C4B8-9AAC-F1AAAF880354}"/>
              </a:ext>
            </a:extLst>
          </p:cNvPr>
          <p:cNvPicPr>
            <a:picLocks noGrp="1" noChangeAspect="1"/>
          </p:cNvPicPr>
          <p:nvPr>
            <p:ph idx="1"/>
          </p:nvPr>
        </p:nvPicPr>
        <p:blipFill>
          <a:blip r:embed="rId2"/>
          <a:srcRect t="2644" b="17356"/>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3CB856-B02B-2B58-390D-F920B7AE0DAE}"/>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t>Patagonia</a:t>
            </a:r>
          </a:p>
        </p:txBody>
      </p:sp>
    </p:spTree>
    <p:extLst>
      <p:ext uri="{BB962C8B-B14F-4D97-AF65-F5344CB8AC3E}">
        <p14:creationId xmlns:p14="http://schemas.microsoft.com/office/powerpoint/2010/main" val="397634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statues in a row with Easter Island in the background&#10;&#10;Description automatically generated">
            <a:extLst>
              <a:ext uri="{FF2B5EF4-FFF2-40B4-BE49-F238E27FC236}">
                <a16:creationId xmlns:a16="http://schemas.microsoft.com/office/drawing/2014/main" id="{6062E7EB-8713-2AA8-5577-1F6EECB2A9B9}"/>
              </a:ext>
            </a:extLst>
          </p:cNvPr>
          <p:cNvPicPr>
            <a:picLocks noChangeAspect="1"/>
          </p:cNvPicPr>
          <p:nvPr/>
        </p:nvPicPr>
        <p:blipFill>
          <a:blip r:embed="rId2"/>
          <a:srcRect t="14139" b="5861"/>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64" name="Rectangle 6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4D493-C0B9-98AD-BD96-9F0741D67A0E}"/>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a:t>Easter Island</a:t>
            </a:r>
          </a:p>
        </p:txBody>
      </p:sp>
    </p:spTree>
    <p:extLst>
      <p:ext uri="{BB962C8B-B14F-4D97-AF65-F5344CB8AC3E}">
        <p14:creationId xmlns:p14="http://schemas.microsoft.com/office/powerpoint/2010/main" val="137255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ityscape with mountains in the background&#10;&#10;Description automatically generated">
            <a:extLst>
              <a:ext uri="{FF2B5EF4-FFF2-40B4-BE49-F238E27FC236}">
                <a16:creationId xmlns:a16="http://schemas.microsoft.com/office/drawing/2014/main" id="{1534A48B-0633-20D3-3A79-2E9AAB42492F}"/>
              </a:ext>
            </a:extLst>
          </p:cNvPr>
          <p:cNvPicPr>
            <a:picLocks noGrp="1" noChangeAspect="1"/>
          </p:cNvPicPr>
          <p:nvPr>
            <p:ph sz="half" idx="2"/>
          </p:nvPr>
        </p:nvPicPr>
        <p:blipFill>
          <a:blip r:embed="rId3"/>
          <a:srcRect l="5253" r="630" b="-1"/>
          <a:stretch/>
        </p:blipFill>
        <p:spPr>
          <a:xfrm>
            <a:off x="2522356" y="10"/>
            <a:ext cx="9669642"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38C329-8655-E61F-48E0-8D63A9121DBC}"/>
              </a:ext>
            </a:extLst>
          </p:cNvPr>
          <p:cNvSpPr>
            <a:spLocks noGrp="1"/>
          </p:cNvSpPr>
          <p:nvPr>
            <p:ph type="title"/>
          </p:nvPr>
        </p:nvSpPr>
        <p:spPr>
          <a:xfrm>
            <a:off x="406400" y="365125"/>
            <a:ext cx="4253989" cy="1028246"/>
          </a:xfrm>
        </p:spPr>
        <p:txBody>
          <a:bodyPr vert="horz" lIns="91440" tIns="45720" rIns="91440" bIns="45720" rtlCol="0" anchor="ctr">
            <a:normAutofit/>
          </a:bodyPr>
          <a:lstStyle/>
          <a:p>
            <a:pPr algn="ctr"/>
            <a:r>
              <a:rPr lang="en-US" sz="4000" dirty="0"/>
              <a:t>Santiago</a:t>
            </a:r>
          </a:p>
        </p:txBody>
      </p:sp>
      <p:sp>
        <p:nvSpPr>
          <p:cNvPr id="3" name="Content Placeholder 2">
            <a:extLst>
              <a:ext uri="{FF2B5EF4-FFF2-40B4-BE49-F238E27FC236}">
                <a16:creationId xmlns:a16="http://schemas.microsoft.com/office/drawing/2014/main" id="{198A8FB0-130A-260F-78BB-ED3305CF6119}"/>
              </a:ext>
            </a:extLst>
          </p:cNvPr>
          <p:cNvSpPr>
            <a:spLocks noGrp="1"/>
          </p:cNvSpPr>
          <p:nvPr>
            <p:ph sz="half" idx="1"/>
          </p:nvPr>
        </p:nvSpPr>
        <p:spPr>
          <a:xfrm>
            <a:off x="406400" y="1393371"/>
            <a:ext cx="4253989" cy="4783592"/>
          </a:xfrm>
        </p:spPr>
        <p:txBody>
          <a:bodyPr vert="horz" lIns="91440" tIns="45720" rIns="91440" bIns="45720" rtlCol="0">
            <a:noAutofit/>
          </a:bodyPr>
          <a:lstStyle/>
          <a:p>
            <a:pPr algn="ctr"/>
            <a:r>
              <a:rPr lang="en-US" sz="2600" dirty="0"/>
              <a:t>Founded in 1541</a:t>
            </a:r>
          </a:p>
          <a:p>
            <a:pPr algn="ctr"/>
            <a:r>
              <a:rPr lang="en-US" sz="2600" dirty="0"/>
              <a:t>Modern city of 7 million people (metropolitan area) </a:t>
            </a:r>
          </a:p>
          <a:p>
            <a:pPr algn="ctr"/>
            <a:r>
              <a:rPr lang="en-US" sz="2600" dirty="0"/>
              <a:t>World-class  universities and museums</a:t>
            </a:r>
          </a:p>
          <a:p>
            <a:pPr algn="ctr"/>
            <a:r>
              <a:rPr lang="en-US" sz="2600" dirty="0"/>
              <a:t>Fantastic restaurants, music, and nightlife</a:t>
            </a:r>
          </a:p>
          <a:p>
            <a:pPr algn="ctr"/>
            <a:r>
              <a:rPr lang="en-US" sz="2600" dirty="0"/>
              <a:t>Excellent infrastructure and transportation</a:t>
            </a:r>
          </a:p>
          <a:p>
            <a:pPr algn="ctr"/>
            <a:r>
              <a:rPr lang="en-US" sz="2600" dirty="0"/>
              <a:t>Clean, safe, and friendly </a:t>
            </a:r>
          </a:p>
        </p:txBody>
      </p:sp>
    </p:spTree>
    <p:extLst>
      <p:ext uri="{BB962C8B-B14F-4D97-AF65-F5344CB8AC3E}">
        <p14:creationId xmlns:p14="http://schemas.microsoft.com/office/powerpoint/2010/main" val="2239187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0864D-CF6D-9E75-BEE8-00AFE2C3291D}"/>
              </a:ext>
            </a:extLst>
          </p:cNvPr>
          <p:cNvSpPr>
            <a:spLocks noGrp="1"/>
          </p:cNvSpPr>
          <p:nvPr>
            <p:ph type="title"/>
          </p:nvPr>
        </p:nvSpPr>
        <p:spPr>
          <a:xfrm>
            <a:off x="5080216" y="1076324"/>
            <a:ext cx="6272784" cy="1535051"/>
          </a:xfrm>
        </p:spPr>
        <p:txBody>
          <a:bodyPr vert="horz" lIns="91440" tIns="45720" rIns="91440" bIns="45720" rtlCol="0" anchor="b">
            <a:normAutofit/>
          </a:bodyPr>
          <a:lstStyle/>
          <a:p>
            <a:pPr algn="ctr"/>
            <a:r>
              <a:rPr lang="en-US" sz="5200" dirty="0"/>
              <a:t>Courses</a:t>
            </a:r>
          </a:p>
        </p:txBody>
      </p:sp>
      <p:pic>
        <p:nvPicPr>
          <p:cNvPr id="8" name="Content Placeholder 7" descr="A book cover with a drawing&#10;&#10;Description automatically generated with medium confidence">
            <a:extLst>
              <a:ext uri="{FF2B5EF4-FFF2-40B4-BE49-F238E27FC236}">
                <a16:creationId xmlns:a16="http://schemas.microsoft.com/office/drawing/2014/main" id="{8285A673-3C88-7F2E-72BD-A356B392203C}"/>
              </a:ext>
            </a:extLst>
          </p:cNvPr>
          <p:cNvPicPr>
            <a:picLocks noGrp="1" noChangeAspect="1"/>
          </p:cNvPicPr>
          <p:nvPr>
            <p:ph sz="half" idx="2"/>
          </p:nvPr>
        </p:nvPicPr>
        <p:blipFill>
          <a:blip r:embed="rId2"/>
          <a:srcRect l="839"/>
          <a:stretch/>
        </p:blipFill>
        <p:spPr>
          <a:xfrm>
            <a:off x="20" y="10"/>
            <a:ext cx="4505305" cy="6857990"/>
          </a:xfrm>
          <a:prstGeom prst="rect">
            <a:avLst/>
          </a:prstGeom>
        </p:spPr>
      </p:pic>
      <p:sp>
        <p:nvSpPr>
          <p:cNvPr id="38"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C4A90E91-0AE2-B6FE-DDFC-87F935B40C39}"/>
              </a:ext>
            </a:extLst>
          </p:cNvPr>
          <p:cNvSpPr>
            <a:spLocks noGrp="1"/>
          </p:cNvSpPr>
          <p:nvPr>
            <p:ph sz="half" idx="1"/>
          </p:nvPr>
        </p:nvSpPr>
        <p:spPr>
          <a:xfrm>
            <a:off x="5080216" y="3351276"/>
            <a:ext cx="6272784" cy="2825686"/>
          </a:xfrm>
        </p:spPr>
        <p:txBody>
          <a:bodyPr vert="horz" lIns="91440" tIns="45720" rIns="91440" bIns="45720" rtlCol="0">
            <a:normAutofit/>
          </a:bodyPr>
          <a:lstStyle/>
          <a:p>
            <a:pPr algn="ctr"/>
            <a:r>
              <a:rPr lang="en-US" sz="2400" dirty="0"/>
              <a:t>HUM 3GS: Renaissance, Reformation, and Early Modern Europe</a:t>
            </a:r>
          </a:p>
          <a:p>
            <a:pPr algn="ctr"/>
            <a:r>
              <a:rPr lang="en-US" sz="2400" dirty="0"/>
              <a:t>LTAM 110GS: Latin American Literature in Translation</a:t>
            </a:r>
          </a:p>
          <a:p>
            <a:pPr algn="ctr"/>
            <a:r>
              <a:rPr lang="en-US" sz="2400" dirty="0"/>
              <a:t>Course Credit: 2 HUM courses (HUM 3 and either HUM 4 or  HUM 5) </a:t>
            </a:r>
          </a:p>
        </p:txBody>
      </p:sp>
    </p:spTree>
    <p:extLst>
      <p:ext uri="{BB962C8B-B14F-4D97-AF65-F5344CB8AC3E}">
        <p14:creationId xmlns:p14="http://schemas.microsoft.com/office/powerpoint/2010/main" val="216207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C294A-3C1E-FD87-A719-500E524FE700}"/>
              </a:ext>
            </a:extLst>
          </p:cNvPr>
          <p:cNvSpPr>
            <a:spLocks noGrp="1"/>
          </p:cNvSpPr>
          <p:nvPr>
            <p:ph type="title"/>
          </p:nvPr>
        </p:nvSpPr>
        <p:spPr>
          <a:xfrm>
            <a:off x="612648" y="1078992"/>
            <a:ext cx="6268770" cy="1536192"/>
          </a:xfrm>
        </p:spPr>
        <p:txBody>
          <a:bodyPr vert="horz" lIns="91440" tIns="45720" rIns="91440" bIns="45720" rtlCol="0" anchor="b">
            <a:normAutofit/>
          </a:bodyPr>
          <a:lstStyle/>
          <a:p>
            <a:pPr algn="ctr"/>
            <a:r>
              <a:rPr lang="en-US" sz="5200" dirty="0"/>
              <a:t>HUM 3GS: Description</a:t>
            </a:r>
          </a:p>
        </p:txBody>
      </p:sp>
      <p:sp>
        <p:nvSpPr>
          <p:cNvPr id="2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FF8FCCD3-CDE9-2BA6-6933-CC97B12057F9}"/>
              </a:ext>
            </a:extLst>
          </p:cNvPr>
          <p:cNvSpPr>
            <a:spLocks noGrp="1"/>
          </p:cNvSpPr>
          <p:nvPr>
            <p:ph sz="half" idx="1"/>
          </p:nvPr>
        </p:nvSpPr>
        <p:spPr>
          <a:xfrm>
            <a:off x="615458" y="3200690"/>
            <a:ext cx="6268770" cy="2980654"/>
          </a:xfrm>
        </p:spPr>
        <p:txBody>
          <a:bodyPr vert="horz" lIns="91440" tIns="45720" rIns="91440" bIns="45720" rtlCol="0">
            <a:noAutofit/>
          </a:bodyPr>
          <a:lstStyle/>
          <a:p>
            <a:pPr marL="0" indent="0" algn="ctr">
              <a:buNone/>
            </a:pPr>
            <a:r>
              <a:rPr lang="en-US" sz="2000" dirty="0"/>
              <a:t>I</a:t>
            </a:r>
            <a:r>
              <a:rPr lang="en-US" sz="2000" dirty="0">
                <a:effectLst/>
              </a:rPr>
              <a:t>n HUM 3GS, we move from the classical and medieval worlds into the Early Modern Period. During this period, we see the impact of the shock encounter between the cultures and civilizations of Europe and those of the Americas along with the development of new ideas and traditions that become foundational in Western societies. Through the course, we will explore the impact of this encounter between Europe and America as well as the origins of many ideas and beliefs that still shape our world today. </a:t>
            </a:r>
          </a:p>
        </p:txBody>
      </p:sp>
      <p:pic>
        <p:nvPicPr>
          <p:cNvPr id="8" name="Content Placeholder 7" descr="A book cover with a person riding a horse&#10;&#10;Description automatically generated">
            <a:extLst>
              <a:ext uri="{FF2B5EF4-FFF2-40B4-BE49-F238E27FC236}">
                <a16:creationId xmlns:a16="http://schemas.microsoft.com/office/drawing/2014/main" id="{1F5446C5-99D4-3C42-74B4-B659DCAA538E}"/>
              </a:ext>
            </a:extLst>
          </p:cNvPr>
          <p:cNvPicPr>
            <a:picLocks noGrp="1" noChangeAspect="1"/>
          </p:cNvPicPr>
          <p:nvPr>
            <p:ph sz="half" idx="2"/>
          </p:nvPr>
        </p:nvPicPr>
        <p:blipFill rotWithShape="1">
          <a:blip r:embed="rId2"/>
          <a:srcRect l="1523"/>
          <a:stretch/>
        </p:blipFill>
        <p:spPr>
          <a:xfrm>
            <a:off x="7684006" y="10"/>
            <a:ext cx="4507993" cy="6857990"/>
          </a:xfrm>
          <a:prstGeom prst="rect">
            <a:avLst/>
          </a:prstGeom>
        </p:spPr>
      </p:pic>
    </p:spTree>
    <p:extLst>
      <p:ext uri="{BB962C8B-B14F-4D97-AF65-F5344CB8AC3E}">
        <p14:creationId xmlns:p14="http://schemas.microsoft.com/office/powerpoint/2010/main" val="37926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54F87F-8880-083D-E4CF-98052F11545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ABBE2-2475-2D1A-6EA4-5EDBAC2CB254}"/>
              </a:ext>
            </a:extLst>
          </p:cNvPr>
          <p:cNvSpPr>
            <a:spLocks noGrp="1"/>
          </p:cNvSpPr>
          <p:nvPr>
            <p:ph type="title"/>
          </p:nvPr>
        </p:nvSpPr>
        <p:spPr>
          <a:xfrm>
            <a:off x="5080216" y="1076324"/>
            <a:ext cx="6272784" cy="1535051"/>
          </a:xfrm>
        </p:spPr>
        <p:txBody>
          <a:bodyPr vert="horz" lIns="91440" tIns="45720" rIns="91440" bIns="45720" rtlCol="0" anchor="b">
            <a:normAutofit fontScale="90000"/>
          </a:bodyPr>
          <a:lstStyle/>
          <a:p>
            <a:pPr algn="ctr"/>
            <a:r>
              <a:rPr lang="en-US" sz="5200" dirty="0"/>
              <a:t>HUM 3GS: </a:t>
            </a:r>
            <a:br>
              <a:rPr lang="en-US" sz="5200" dirty="0"/>
            </a:br>
            <a:r>
              <a:rPr lang="en-US" sz="5200" dirty="0"/>
              <a:t>Select Authors and Texts </a:t>
            </a:r>
          </a:p>
        </p:txBody>
      </p:sp>
      <p:pic>
        <p:nvPicPr>
          <p:cNvPr id="6" name="Content Placeholder 5" descr="A cover of a book&#10;&#10;Description automatically generated">
            <a:extLst>
              <a:ext uri="{FF2B5EF4-FFF2-40B4-BE49-F238E27FC236}">
                <a16:creationId xmlns:a16="http://schemas.microsoft.com/office/drawing/2014/main" id="{54D3B63F-5C0A-3901-FEDB-36F298C5BC48}"/>
              </a:ext>
            </a:extLst>
          </p:cNvPr>
          <p:cNvPicPr>
            <a:picLocks noGrp="1" noChangeAspect="1"/>
          </p:cNvPicPr>
          <p:nvPr>
            <p:ph sz="half" idx="2"/>
          </p:nvPr>
        </p:nvPicPr>
        <p:blipFill>
          <a:blip r:embed="rId2"/>
          <a:srcRect l="1212"/>
          <a:stretch/>
        </p:blipFill>
        <p:spPr>
          <a:xfrm>
            <a:off x="20" y="10"/>
            <a:ext cx="4505305" cy="6857990"/>
          </a:xfrm>
          <a:prstGeom prst="rect">
            <a:avLst/>
          </a:prstGeom>
        </p:spPr>
      </p:pic>
      <p:sp>
        <p:nvSpPr>
          <p:cNvPr id="13"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791F292B-80BE-AFF4-1659-2410905A1948}"/>
              </a:ext>
            </a:extLst>
          </p:cNvPr>
          <p:cNvSpPr>
            <a:spLocks noGrp="1"/>
          </p:cNvSpPr>
          <p:nvPr>
            <p:ph sz="half" idx="1"/>
          </p:nvPr>
        </p:nvSpPr>
        <p:spPr>
          <a:xfrm>
            <a:off x="5080216" y="3013414"/>
            <a:ext cx="6272784" cy="3163548"/>
          </a:xfrm>
        </p:spPr>
        <p:txBody>
          <a:bodyPr vert="horz" lIns="91440" tIns="45720" rIns="91440" bIns="45720" rtlCol="0">
            <a:noAutofit/>
          </a:bodyPr>
          <a:lstStyle/>
          <a:p>
            <a:pPr algn="ctr"/>
            <a:r>
              <a:rPr lang="en-US" sz="3000" dirty="0"/>
              <a:t>Mexica Accounts of the Spanish Conquest</a:t>
            </a:r>
          </a:p>
          <a:p>
            <a:pPr algn="ctr"/>
            <a:r>
              <a:rPr lang="en-US" sz="3000" dirty="0"/>
              <a:t>Niccolò Machiavelli </a:t>
            </a:r>
          </a:p>
          <a:p>
            <a:pPr algn="ctr"/>
            <a:r>
              <a:rPr lang="en-US" sz="3000" dirty="0"/>
              <a:t>Miguel de Cervantes </a:t>
            </a:r>
          </a:p>
          <a:p>
            <a:pPr algn="ctr"/>
            <a:r>
              <a:rPr lang="en-US" sz="3000" dirty="0"/>
              <a:t>William Shakespeare </a:t>
            </a:r>
          </a:p>
          <a:p>
            <a:pPr algn="ctr"/>
            <a:r>
              <a:rPr lang="en-US" sz="3000" dirty="0"/>
              <a:t>Sor Juana Inés de la Cruz </a:t>
            </a:r>
          </a:p>
        </p:txBody>
      </p:sp>
    </p:spTree>
    <p:extLst>
      <p:ext uri="{BB962C8B-B14F-4D97-AF65-F5344CB8AC3E}">
        <p14:creationId xmlns:p14="http://schemas.microsoft.com/office/powerpoint/2010/main" val="81890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3BCF0-71B3-9687-5AA7-40F32928A258}"/>
              </a:ext>
            </a:extLst>
          </p:cNvPr>
          <p:cNvSpPr>
            <a:spLocks noGrp="1"/>
          </p:cNvSpPr>
          <p:nvPr>
            <p:ph type="title"/>
          </p:nvPr>
        </p:nvSpPr>
        <p:spPr>
          <a:xfrm>
            <a:off x="612648" y="1078992"/>
            <a:ext cx="6268770" cy="1536192"/>
          </a:xfrm>
        </p:spPr>
        <p:txBody>
          <a:bodyPr vert="horz" lIns="91440" tIns="45720" rIns="91440" bIns="45720" rtlCol="0" anchor="b">
            <a:normAutofit/>
          </a:bodyPr>
          <a:lstStyle/>
          <a:p>
            <a:pPr algn="ctr"/>
            <a:r>
              <a:rPr lang="en-US" sz="5200" dirty="0"/>
              <a:t>LATM 110GS: Description </a:t>
            </a:r>
          </a:p>
        </p:txBody>
      </p:sp>
      <p:sp>
        <p:nvSpPr>
          <p:cNvPr id="15"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F380CCFC-231F-A09C-8E0B-2D6691EF33FA}"/>
              </a:ext>
            </a:extLst>
          </p:cNvPr>
          <p:cNvSpPr>
            <a:spLocks noGrp="1"/>
          </p:cNvSpPr>
          <p:nvPr>
            <p:ph sz="half" idx="1"/>
          </p:nvPr>
        </p:nvSpPr>
        <p:spPr>
          <a:xfrm>
            <a:off x="319315" y="3074755"/>
            <a:ext cx="7024914" cy="3394843"/>
          </a:xfrm>
        </p:spPr>
        <p:txBody>
          <a:bodyPr vert="horz" lIns="91440" tIns="45720" rIns="91440" bIns="45720" rtlCol="0">
            <a:noAutofit/>
          </a:bodyPr>
          <a:lstStyle/>
          <a:p>
            <a:pPr marL="0" indent="0" algn="ctr">
              <a:buNone/>
            </a:pPr>
            <a:r>
              <a:rPr lang="en-US" sz="2100" dirty="0"/>
              <a:t>I</a:t>
            </a:r>
            <a:r>
              <a:rPr lang="en-US" sz="2100" dirty="0">
                <a:effectLst/>
              </a:rPr>
              <a:t>n LTAM 110GS, we examine the development of Latin American Literature from the indigenous societies that pre-dated the arrival of European settlers up to the present day. In doing so, the course provides a broad exploration of the origins of Latin American literature, and it highlights some of the ways that colonization has impacted and shaped Latin American society and culture. Through this course, students will engage with some of the most influential Latin American texts and authors within a larger framework that puts those texts into context and conversation with one another. </a:t>
            </a:r>
          </a:p>
        </p:txBody>
      </p:sp>
      <p:pic>
        <p:nvPicPr>
          <p:cNvPr id="8" name="Content Placeholder 7">
            <a:extLst>
              <a:ext uri="{FF2B5EF4-FFF2-40B4-BE49-F238E27FC236}">
                <a16:creationId xmlns:a16="http://schemas.microsoft.com/office/drawing/2014/main" id="{C7A4D047-3591-9CF5-8682-2C07C79F2207}"/>
              </a:ext>
            </a:extLst>
          </p:cNvPr>
          <p:cNvPicPr>
            <a:picLocks noGrp="1" noChangeAspect="1"/>
          </p:cNvPicPr>
          <p:nvPr>
            <p:ph sz="half" idx="2"/>
          </p:nvPr>
        </p:nvPicPr>
        <p:blipFill>
          <a:blip r:embed="rId2"/>
          <a:srcRect b="355"/>
          <a:stretch/>
        </p:blipFill>
        <p:spPr>
          <a:xfrm>
            <a:off x="7684006" y="10"/>
            <a:ext cx="4507993" cy="6857990"/>
          </a:xfrm>
          <a:prstGeom prst="rect">
            <a:avLst/>
          </a:prstGeom>
        </p:spPr>
      </p:pic>
    </p:spTree>
    <p:extLst>
      <p:ext uri="{BB962C8B-B14F-4D97-AF65-F5344CB8AC3E}">
        <p14:creationId xmlns:p14="http://schemas.microsoft.com/office/powerpoint/2010/main" val="69642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7E643A-BD17-F544-1F23-27A61121EAA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E5B51-4914-F94C-8AC0-433A5210745D}"/>
              </a:ext>
            </a:extLst>
          </p:cNvPr>
          <p:cNvSpPr>
            <a:spLocks noGrp="1"/>
          </p:cNvSpPr>
          <p:nvPr>
            <p:ph type="title"/>
          </p:nvPr>
        </p:nvSpPr>
        <p:spPr>
          <a:xfrm>
            <a:off x="5080216" y="1076324"/>
            <a:ext cx="6272784" cy="1535051"/>
          </a:xfrm>
        </p:spPr>
        <p:txBody>
          <a:bodyPr vert="horz" lIns="91440" tIns="45720" rIns="91440" bIns="45720" rtlCol="0" anchor="b">
            <a:normAutofit fontScale="90000"/>
          </a:bodyPr>
          <a:lstStyle/>
          <a:p>
            <a:pPr algn="ctr"/>
            <a:r>
              <a:rPr lang="en-US" sz="5200" dirty="0"/>
              <a:t>LATM 110GS: </a:t>
            </a:r>
            <a:br>
              <a:rPr lang="en-US" sz="5200" dirty="0"/>
            </a:br>
            <a:r>
              <a:rPr lang="en-US" sz="5200" dirty="0"/>
              <a:t>Select Authors and Texts  </a:t>
            </a:r>
          </a:p>
        </p:txBody>
      </p:sp>
      <p:pic>
        <p:nvPicPr>
          <p:cNvPr id="7" name="Content Placeholder 6" descr="A book cover with a stone wall and birds&#10;&#10;Description automatically generated">
            <a:extLst>
              <a:ext uri="{FF2B5EF4-FFF2-40B4-BE49-F238E27FC236}">
                <a16:creationId xmlns:a16="http://schemas.microsoft.com/office/drawing/2014/main" id="{DBA50D19-049C-9BAE-4CF1-7FED21AFEAD3}"/>
              </a:ext>
            </a:extLst>
          </p:cNvPr>
          <p:cNvPicPr>
            <a:picLocks noGrp="1" noChangeAspect="1"/>
          </p:cNvPicPr>
          <p:nvPr>
            <p:ph sz="half" idx="2"/>
          </p:nvPr>
        </p:nvPicPr>
        <p:blipFill>
          <a:blip r:embed="rId2"/>
          <a:srcRect t="676" r="2" b="2"/>
          <a:stretch/>
        </p:blipFill>
        <p:spPr>
          <a:xfrm>
            <a:off x="20" y="10"/>
            <a:ext cx="4505305" cy="6857990"/>
          </a:xfrm>
          <a:prstGeom prst="rect">
            <a:avLst/>
          </a:prstGeom>
        </p:spPr>
      </p:pic>
      <p:sp>
        <p:nvSpPr>
          <p:cNvPr id="14"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A8179AA-A092-9FEA-9393-0B210B8820CD}"/>
              </a:ext>
            </a:extLst>
          </p:cNvPr>
          <p:cNvSpPr>
            <a:spLocks noGrp="1"/>
          </p:cNvSpPr>
          <p:nvPr>
            <p:ph sz="half" idx="1"/>
          </p:nvPr>
        </p:nvSpPr>
        <p:spPr>
          <a:xfrm>
            <a:off x="5080216" y="3068278"/>
            <a:ext cx="6272784" cy="3108684"/>
          </a:xfrm>
        </p:spPr>
        <p:txBody>
          <a:bodyPr vert="horz" lIns="91440" tIns="45720" rIns="91440" bIns="45720" rtlCol="0">
            <a:noAutofit/>
          </a:bodyPr>
          <a:lstStyle/>
          <a:p>
            <a:pPr algn="ctr"/>
            <a:r>
              <a:rPr lang="en-US" sz="3000" dirty="0"/>
              <a:t>The Popol Vuh </a:t>
            </a:r>
          </a:p>
          <a:p>
            <a:pPr algn="ctr"/>
            <a:r>
              <a:rPr lang="en-US" sz="3000" dirty="0">
                <a:effectLst/>
              </a:rPr>
              <a:t>Jorge Luis Borges </a:t>
            </a:r>
          </a:p>
          <a:p>
            <a:pPr algn="ctr"/>
            <a:r>
              <a:rPr lang="en-US" sz="3000" dirty="0"/>
              <a:t>Gabriela Mistral </a:t>
            </a:r>
          </a:p>
          <a:p>
            <a:pPr algn="ctr"/>
            <a:r>
              <a:rPr lang="en-US" sz="3000" dirty="0"/>
              <a:t>Pablo Neruda </a:t>
            </a:r>
          </a:p>
          <a:p>
            <a:pPr algn="ctr"/>
            <a:r>
              <a:rPr lang="en-US" sz="3000" dirty="0"/>
              <a:t>Isabelle Allende </a:t>
            </a:r>
          </a:p>
          <a:p>
            <a:pPr algn="ctr"/>
            <a:r>
              <a:rPr lang="en-US" sz="3000" dirty="0"/>
              <a:t>Gabriel García Márquez </a:t>
            </a:r>
          </a:p>
        </p:txBody>
      </p:sp>
    </p:spTree>
    <p:extLst>
      <p:ext uri="{BB962C8B-B14F-4D97-AF65-F5344CB8AC3E}">
        <p14:creationId xmlns:p14="http://schemas.microsoft.com/office/powerpoint/2010/main" val="243904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large building with towers and people walking around with St. Stephen's Basilica in the background&#10;&#10;Description automatically generated">
            <a:extLst>
              <a:ext uri="{FF2B5EF4-FFF2-40B4-BE49-F238E27FC236}">
                <a16:creationId xmlns:a16="http://schemas.microsoft.com/office/drawing/2014/main" id="{76C3B80C-374D-1C7E-B26F-278175B2FC71}"/>
              </a:ext>
            </a:extLst>
          </p:cNvPr>
          <p:cNvPicPr>
            <a:picLocks noGrp="1" noChangeAspect="1"/>
          </p:cNvPicPr>
          <p:nvPr>
            <p:ph idx="1"/>
          </p:nvPr>
        </p:nvPicPr>
        <p:blipFill>
          <a:blip r:embed="rId2"/>
          <a:srcRect t="19293" b="5708"/>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5948E-9273-E0F8-B2FD-B8025621CF3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Select Excursions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99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F675-82A9-40FB-3371-F4059E688946}"/>
              </a:ext>
            </a:extLst>
          </p:cNvPr>
          <p:cNvSpPr>
            <a:spLocks noGrp="1"/>
          </p:cNvSpPr>
          <p:nvPr>
            <p:ph type="title"/>
          </p:nvPr>
        </p:nvSpPr>
        <p:spPr>
          <a:xfrm>
            <a:off x="762001" y="5074024"/>
            <a:ext cx="10109199" cy="598032"/>
          </a:xfrm>
        </p:spPr>
        <p:txBody>
          <a:bodyPr vert="horz" lIns="91440" tIns="45720" rIns="91440" bIns="45720" rtlCol="0" anchor="ctr">
            <a:normAutofit/>
          </a:bodyPr>
          <a:lstStyle/>
          <a:p>
            <a:r>
              <a:rPr lang="en-US" sz="3600" dirty="0"/>
              <a:t>Chilean Museum of Pre-Columbian Art</a:t>
            </a:r>
          </a:p>
        </p:txBody>
      </p:sp>
      <p:pic>
        <p:nvPicPr>
          <p:cNvPr id="5" name="Content Placeholder 4" descr="A group of statues in a museum&#10;&#10;Description automatically generated">
            <a:extLst>
              <a:ext uri="{FF2B5EF4-FFF2-40B4-BE49-F238E27FC236}">
                <a16:creationId xmlns:a16="http://schemas.microsoft.com/office/drawing/2014/main" id="{0BE90FCB-185C-E77F-D3E7-79BBF826E165}"/>
              </a:ext>
            </a:extLst>
          </p:cNvPr>
          <p:cNvPicPr>
            <a:picLocks noGrp="1" noChangeAspect="1"/>
          </p:cNvPicPr>
          <p:nvPr>
            <p:ph idx="1"/>
          </p:nvPr>
        </p:nvPicPr>
        <p:blipFill>
          <a:blip r:embed="rId2"/>
          <a:srcRect l="7963"/>
          <a:stretch/>
        </p:blipFill>
        <p:spPr>
          <a:xfrm>
            <a:off x="20" y="-39"/>
            <a:ext cx="12191980" cy="4172740"/>
          </a:xfrm>
          <a:prstGeom prst="rect">
            <a:avLst/>
          </a:prstGeom>
        </p:spPr>
      </p:pic>
      <p:cxnSp>
        <p:nvCxnSpPr>
          <p:cNvPr id="10" name="Straight Connector 9">
            <a:extLst>
              <a:ext uri="{FF2B5EF4-FFF2-40B4-BE49-F238E27FC236}">
                <a16:creationId xmlns:a16="http://schemas.microsoft.com/office/drawing/2014/main" id="{7667AA61-5C27-F30F-D229-06CBE5709F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1" y="4811517"/>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80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08C8C-94E1-0CE6-0E5C-E01FA971D489}"/>
              </a:ext>
            </a:extLst>
          </p:cNvPr>
          <p:cNvSpPr>
            <a:spLocks noGrp="1"/>
          </p:cNvSpPr>
          <p:nvPr>
            <p:ph type="title"/>
          </p:nvPr>
        </p:nvSpPr>
        <p:spPr>
          <a:xfrm>
            <a:off x="1285240" y="1050595"/>
            <a:ext cx="8074815" cy="1618489"/>
          </a:xfrm>
        </p:spPr>
        <p:txBody>
          <a:bodyPr anchor="ctr">
            <a:normAutofit/>
          </a:bodyPr>
          <a:lstStyle/>
          <a:p>
            <a:r>
              <a:rPr lang="en-US" sz="7200" dirty="0"/>
              <a:t>Outline</a:t>
            </a:r>
          </a:p>
        </p:txBody>
      </p:sp>
      <p:sp>
        <p:nvSpPr>
          <p:cNvPr id="6" name="Content Placeholder 5">
            <a:extLst>
              <a:ext uri="{FF2B5EF4-FFF2-40B4-BE49-F238E27FC236}">
                <a16:creationId xmlns:a16="http://schemas.microsoft.com/office/drawing/2014/main" id="{EB1569E6-14F5-DA4A-DC8E-45D886B46BF4}"/>
              </a:ext>
            </a:extLst>
          </p:cNvPr>
          <p:cNvSpPr>
            <a:spLocks noGrp="1"/>
          </p:cNvSpPr>
          <p:nvPr>
            <p:ph idx="1"/>
          </p:nvPr>
        </p:nvSpPr>
        <p:spPr>
          <a:xfrm>
            <a:off x="1285240" y="2969469"/>
            <a:ext cx="8074815" cy="2800395"/>
          </a:xfrm>
        </p:spPr>
        <p:txBody>
          <a:bodyPr anchor="t">
            <a:normAutofit/>
          </a:bodyPr>
          <a:lstStyle/>
          <a:p>
            <a:pPr lvl="0"/>
            <a:r>
              <a:rPr lang="en-US" sz="3000" dirty="0"/>
              <a:t>Introduction </a:t>
            </a:r>
          </a:p>
          <a:p>
            <a:pPr lvl="0"/>
            <a:r>
              <a:rPr lang="en-US" sz="3000" dirty="0"/>
              <a:t>Chile </a:t>
            </a:r>
          </a:p>
          <a:p>
            <a:pPr lvl="0"/>
            <a:r>
              <a:rPr lang="en-US" sz="3000" dirty="0"/>
              <a:t>Courses</a:t>
            </a:r>
          </a:p>
          <a:p>
            <a:pPr lvl="0"/>
            <a:r>
              <a:rPr lang="en-US" sz="3000" dirty="0"/>
              <a:t>Excursions  </a:t>
            </a:r>
          </a:p>
        </p:txBody>
      </p:sp>
    </p:spTree>
    <p:extLst>
      <p:ext uri="{BB962C8B-B14F-4D97-AF65-F5344CB8AC3E}">
        <p14:creationId xmlns:p14="http://schemas.microsoft.com/office/powerpoint/2010/main" val="260830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statue on a hill with a city in the background&#10;&#10;Description automatically generated">
            <a:extLst>
              <a:ext uri="{FF2B5EF4-FFF2-40B4-BE49-F238E27FC236}">
                <a16:creationId xmlns:a16="http://schemas.microsoft.com/office/drawing/2014/main" id="{16E2C274-5575-C0B2-4BAD-5830555C936E}"/>
              </a:ext>
            </a:extLst>
          </p:cNvPr>
          <p:cNvPicPr>
            <a:picLocks noChangeAspect="1"/>
          </p:cNvPicPr>
          <p:nvPr/>
        </p:nvPicPr>
        <p:blipFill>
          <a:blip r:embed="rId2"/>
          <a:srcRect l="652" r="654"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4" name="Freeform: Shape 23">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B745B0-5684-5C18-E9C1-B34B3D3BD044}"/>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t>San Cristóbal Hill</a:t>
            </a:r>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05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hurch with many pews&#10;&#10;Description automatically generated">
            <a:extLst>
              <a:ext uri="{FF2B5EF4-FFF2-40B4-BE49-F238E27FC236}">
                <a16:creationId xmlns:a16="http://schemas.microsoft.com/office/drawing/2014/main" id="{38C7142B-A8BA-01A2-79C4-58EAB68BF55F}"/>
              </a:ext>
            </a:extLst>
          </p:cNvPr>
          <p:cNvPicPr>
            <a:picLocks noGrp="1" noChangeAspect="1"/>
          </p:cNvPicPr>
          <p:nvPr>
            <p:ph idx="1"/>
          </p:nvPr>
        </p:nvPicPr>
        <p:blipFill>
          <a:blip r:embed="rId2"/>
          <a:srcRect t="7000" b="8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06787-C0AF-47C0-6FB9-9676C184DFF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The Church and Convent of San Francisco</a:t>
            </a: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uilding with a tower&#10;&#10;Description automatically generated">
            <a:extLst>
              <a:ext uri="{FF2B5EF4-FFF2-40B4-BE49-F238E27FC236}">
                <a16:creationId xmlns:a16="http://schemas.microsoft.com/office/drawing/2014/main" id="{CC02C5ED-3903-176A-33AB-59A1484C15C2}"/>
              </a:ext>
            </a:extLst>
          </p:cNvPr>
          <p:cNvPicPr>
            <a:picLocks noGrp="1" noChangeAspect="1"/>
          </p:cNvPicPr>
          <p:nvPr>
            <p:ph sz="half" idx="1"/>
          </p:nvPr>
        </p:nvPicPr>
        <p:blipFill>
          <a:blip r:embed="rId2"/>
          <a:srcRect t="7430" b="8195"/>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2053EB53-559C-8769-1934-5C52389FCF6C}"/>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kern="1200">
                <a:solidFill>
                  <a:schemeClr val="tx1">
                    <a:lumMod val="85000"/>
                    <a:lumOff val="15000"/>
                  </a:schemeClr>
                </a:solidFill>
                <a:latin typeface="+mj-lt"/>
                <a:ea typeface="+mj-ea"/>
                <a:cs typeface="+mj-cs"/>
              </a:rPr>
              <a:t>La Sebastiana Museum</a:t>
            </a:r>
          </a:p>
        </p:txBody>
      </p:sp>
      <p:pic>
        <p:nvPicPr>
          <p:cNvPr id="9" name="Content Placeholder 8" descr="A room with a view of a city and a bird on the ceiling&#10;&#10;Description automatically generated">
            <a:extLst>
              <a:ext uri="{FF2B5EF4-FFF2-40B4-BE49-F238E27FC236}">
                <a16:creationId xmlns:a16="http://schemas.microsoft.com/office/drawing/2014/main" id="{951DA9EA-7C2B-431A-2909-6952CFC6D6FA}"/>
              </a:ext>
            </a:extLst>
          </p:cNvPr>
          <p:cNvPicPr>
            <a:picLocks noGrp="1" noChangeAspect="1"/>
          </p:cNvPicPr>
          <p:nvPr>
            <p:ph sz="half" idx="2"/>
          </p:nvPr>
        </p:nvPicPr>
        <p:blipFill>
          <a:blip r:embed="rId3"/>
          <a:srcRect l="2268" r="8038" b="-1"/>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300814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94C06-8347-EF5B-A9D4-A6E92B702CFB}"/>
              </a:ext>
            </a:extLst>
          </p:cNvPr>
          <p:cNvSpPr>
            <a:spLocks noGrp="1"/>
          </p:cNvSpPr>
          <p:nvPr>
            <p:ph type="title"/>
          </p:nvPr>
        </p:nvSpPr>
        <p:spPr>
          <a:xfrm>
            <a:off x="748310" y="4960758"/>
            <a:ext cx="6796345" cy="1236086"/>
          </a:xfrm>
          <a:noFill/>
        </p:spPr>
        <p:txBody>
          <a:bodyPr vert="horz" lIns="91440" tIns="45720" rIns="91440" bIns="45720" rtlCol="0" anchor="ctr">
            <a:normAutofit/>
          </a:bodyPr>
          <a:lstStyle/>
          <a:p>
            <a:pPr algn="r"/>
            <a:r>
              <a:rPr lang="en-US" sz="6000"/>
              <a:t>Valparaíso</a:t>
            </a:r>
          </a:p>
        </p:txBody>
      </p:sp>
      <p:pic>
        <p:nvPicPr>
          <p:cNvPr id="5" name="Content Placeholder 4" descr="A group of buildings next to a body of water&#10;&#10;Description automatically generated">
            <a:extLst>
              <a:ext uri="{FF2B5EF4-FFF2-40B4-BE49-F238E27FC236}">
                <a16:creationId xmlns:a16="http://schemas.microsoft.com/office/drawing/2014/main" id="{CA7CD0DF-9B69-C062-B77A-E2192109F14F}"/>
              </a:ext>
            </a:extLst>
          </p:cNvPr>
          <p:cNvPicPr>
            <a:picLocks noGrp="1" noChangeAspect="1"/>
          </p:cNvPicPr>
          <p:nvPr>
            <p:ph idx="1"/>
          </p:nvPr>
        </p:nvPicPr>
        <p:blipFill>
          <a:blip r:embed="rId2"/>
          <a:srcRect r="358" b="1"/>
          <a:stretch/>
        </p:blipFill>
        <p:spPr>
          <a:xfrm>
            <a:off x="320040" y="320040"/>
            <a:ext cx="11548872" cy="4462272"/>
          </a:xfrm>
          <a:prstGeom prst="rect">
            <a:avLst/>
          </a:prstGeom>
        </p:spPr>
      </p:pic>
      <p:cxnSp>
        <p:nvCxnSpPr>
          <p:cNvPr id="12" name="Straight Connector 11">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1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331EB-0949-5FAF-A0A6-5DB88FF30ABE}"/>
              </a:ext>
            </a:extLst>
          </p:cNvPr>
          <p:cNvSpPr>
            <a:spLocks noGrp="1"/>
          </p:cNvSpPr>
          <p:nvPr>
            <p:ph type="title"/>
          </p:nvPr>
        </p:nvSpPr>
        <p:spPr>
          <a:xfrm>
            <a:off x="1285240" y="1050595"/>
            <a:ext cx="8074815" cy="1618489"/>
          </a:xfrm>
        </p:spPr>
        <p:txBody>
          <a:bodyPr anchor="ctr">
            <a:normAutofit/>
          </a:bodyPr>
          <a:lstStyle/>
          <a:p>
            <a:r>
              <a:rPr lang="en-US" sz="7200" dirty="0"/>
              <a:t>Questions?</a:t>
            </a:r>
          </a:p>
        </p:txBody>
      </p:sp>
    </p:spTree>
    <p:extLst>
      <p:ext uri="{BB962C8B-B14F-4D97-AF65-F5344CB8AC3E}">
        <p14:creationId xmlns:p14="http://schemas.microsoft.com/office/powerpoint/2010/main" val="316267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5C3BA-1563-1741-AE7B-7B0916736978}"/>
              </a:ext>
            </a:extLst>
          </p:cNvPr>
          <p:cNvSpPr>
            <a:spLocks noGrp="1"/>
          </p:cNvSpPr>
          <p:nvPr>
            <p:ph type="title"/>
          </p:nvPr>
        </p:nvSpPr>
        <p:spPr>
          <a:xfrm>
            <a:off x="838200" y="557188"/>
            <a:ext cx="10515600" cy="1133499"/>
          </a:xfrm>
        </p:spPr>
        <p:txBody>
          <a:bodyPr>
            <a:normAutofit/>
          </a:bodyPr>
          <a:lstStyle/>
          <a:p>
            <a:r>
              <a:rPr lang="en-US" sz="5200" dirty="0"/>
              <a:t>Bretton Rodriguez, Ph.D.  </a:t>
            </a:r>
          </a:p>
        </p:txBody>
      </p:sp>
      <p:graphicFrame>
        <p:nvGraphicFramePr>
          <p:cNvPr id="12" name="Content Placeholder 2">
            <a:extLst>
              <a:ext uri="{FF2B5EF4-FFF2-40B4-BE49-F238E27FC236}">
                <a16:creationId xmlns:a16="http://schemas.microsoft.com/office/drawing/2014/main" id="{15B7BBD0-0588-4C82-978E-D1ADC956A74F}"/>
              </a:ext>
            </a:extLst>
          </p:cNvPr>
          <p:cNvGraphicFramePr>
            <a:graphicFrameLocks noGrp="1"/>
          </p:cNvGraphicFramePr>
          <p:nvPr>
            <p:ph idx="1"/>
            <p:extLst>
              <p:ext uri="{D42A27DB-BD31-4B8C-83A1-F6EECF244321}">
                <p14:modId xmlns:p14="http://schemas.microsoft.com/office/powerpoint/2010/main" val="270197402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338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5C3BA-1563-1741-AE7B-7B0916736978}"/>
              </a:ext>
            </a:extLst>
          </p:cNvPr>
          <p:cNvSpPr>
            <a:spLocks noGrp="1"/>
          </p:cNvSpPr>
          <p:nvPr>
            <p:ph type="title"/>
          </p:nvPr>
        </p:nvSpPr>
        <p:spPr>
          <a:xfrm>
            <a:off x="838200" y="557189"/>
            <a:ext cx="3374136" cy="5567891"/>
          </a:xfrm>
        </p:spPr>
        <p:txBody>
          <a:bodyPr>
            <a:normAutofit/>
          </a:bodyPr>
          <a:lstStyle/>
          <a:p>
            <a:pPr algn="ctr"/>
            <a:r>
              <a:rPr lang="en-US" sz="5200" dirty="0"/>
              <a:t>Bretton Rodriguez, Ph.D.  </a:t>
            </a:r>
          </a:p>
        </p:txBody>
      </p:sp>
      <p:graphicFrame>
        <p:nvGraphicFramePr>
          <p:cNvPr id="12" name="Content Placeholder 2">
            <a:extLst>
              <a:ext uri="{FF2B5EF4-FFF2-40B4-BE49-F238E27FC236}">
                <a16:creationId xmlns:a16="http://schemas.microsoft.com/office/drawing/2014/main" id="{15B7BBD0-0588-4C82-978E-D1ADC956A74F}"/>
              </a:ext>
            </a:extLst>
          </p:cNvPr>
          <p:cNvGraphicFramePr>
            <a:graphicFrameLocks noGrp="1"/>
          </p:cNvGraphicFramePr>
          <p:nvPr>
            <p:ph idx="1"/>
            <p:extLst>
              <p:ext uri="{D42A27DB-BD31-4B8C-83A1-F6EECF244321}">
                <p14:modId xmlns:p14="http://schemas.microsoft.com/office/powerpoint/2010/main" val="407110507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71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651E-FCA0-6EA1-9336-CB4C9DD68886}"/>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gn="ctr"/>
            <a:r>
              <a:rPr lang="en-US" sz="3600" dirty="0"/>
              <a:t>In Latin America</a:t>
            </a:r>
          </a:p>
        </p:txBody>
      </p:sp>
      <p:pic>
        <p:nvPicPr>
          <p:cNvPr id="13" name="Content Placeholder 12" descr="A bridge over a lake with mountains in the background&#10;&#10;Description automatically generated">
            <a:extLst>
              <a:ext uri="{FF2B5EF4-FFF2-40B4-BE49-F238E27FC236}">
                <a16:creationId xmlns:a16="http://schemas.microsoft.com/office/drawing/2014/main" id="{98A589D0-B338-C97E-3ADC-4293B5B02F40}"/>
              </a:ext>
            </a:extLst>
          </p:cNvPr>
          <p:cNvPicPr>
            <a:picLocks noGrp="1" noChangeAspect="1"/>
          </p:cNvPicPr>
          <p:nvPr>
            <p:ph sz="half" idx="2"/>
          </p:nvPr>
        </p:nvPicPr>
        <p:blipFill>
          <a:blip r:embed="rId2"/>
          <a:srcRect t="1774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C9543C39-2DF9-C8C7-BC28-E0519E4D264E}"/>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pPr algn="ctr"/>
            <a:r>
              <a:rPr lang="en-US" sz="3000" dirty="0"/>
              <a:t>Taught English: Chile and Mexico (Oaxaca) </a:t>
            </a:r>
          </a:p>
          <a:p>
            <a:pPr algn="ctr"/>
            <a:r>
              <a:rPr lang="en-US" sz="3000" dirty="0"/>
              <a:t>Service Trips: Costa Rica </a:t>
            </a:r>
          </a:p>
          <a:p>
            <a:pPr algn="ctr"/>
            <a:r>
              <a:rPr lang="en-US" sz="3000" dirty="0"/>
              <a:t>Language Immersion Trips: Argentina and Ecuador </a:t>
            </a:r>
          </a:p>
        </p:txBody>
      </p:sp>
    </p:spTree>
    <p:extLst>
      <p:ext uri="{BB962C8B-B14F-4D97-AF65-F5344CB8AC3E}">
        <p14:creationId xmlns:p14="http://schemas.microsoft.com/office/powerpoint/2010/main" val="317536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2379E-F778-C253-ADDB-3241BF780E90}"/>
              </a:ext>
            </a:extLst>
          </p:cNvPr>
          <p:cNvSpPr>
            <a:spLocks noGrp="1"/>
          </p:cNvSpPr>
          <p:nvPr>
            <p:ph type="title"/>
          </p:nvPr>
        </p:nvSpPr>
        <p:spPr>
          <a:xfrm>
            <a:off x="612648" y="1078992"/>
            <a:ext cx="6268770" cy="1536192"/>
          </a:xfrm>
        </p:spPr>
        <p:txBody>
          <a:bodyPr anchor="b">
            <a:normAutofit/>
          </a:bodyPr>
          <a:lstStyle/>
          <a:p>
            <a:pPr algn="ctr"/>
            <a:r>
              <a:rPr lang="en-US" sz="5200" dirty="0"/>
              <a:t>Chile</a:t>
            </a:r>
          </a:p>
        </p:txBody>
      </p:sp>
      <p:sp>
        <p:nvSpPr>
          <p:cNvPr id="16"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B4262D18-4071-B647-82A7-5CF095122D86}"/>
              </a:ext>
            </a:extLst>
          </p:cNvPr>
          <p:cNvSpPr>
            <a:spLocks noGrp="1"/>
          </p:cNvSpPr>
          <p:nvPr>
            <p:ph idx="1"/>
          </p:nvPr>
        </p:nvSpPr>
        <p:spPr>
          <a:xfrm>
            <a:off x="615458" y="3355848"/>
            <a:ext cx="6268770" cy="2825496"/>
          </a:xfrm>
        </p:spPr>
        <p:txBody>
          <a:bodyPr>
            <a:noAutofit/>
          </a:bodyPr>
          <a:lstStyle/>
          <a:p>
            <a:pPr algn="ctr"/>
            <a:r>
              <a:rPr lang="en-US" dirty="0"/>
              <a:t>Population: 18.6 million</a:t>
            </a:r>
          </a:p>
          <a:p>
            <a:pPr algn="ctr"/>
            <a:r>
              <a:rPr lang="en-US" dirty="0"/>
              <a:t>Language(s): Spanish (95%), English (10%), Indigenous languages (1%)  </a:t>
            </a:r>
          </a:p>
          <a:p>
            <a:pPr algn="ctr"/>
            <a:r>
              <a:rPr lang="en-US" dirty="0"/>
              <a:t>Capital: Santiago </a:t>
            </a:r>
          </a:p>
          <a:p>
            <a:pPr algn="ctr"/>
            <a:r>
              <a:rPr lang="en-US" dirty="0"/>
              <a:t>More Info: </a:t>
            </a:r>
            <a:r>
              <a:rPr lang="en-US" dirty="0">
                <a:hlinkClick r:id="rId2"/>
              </a:rPr>
              <a:t>CIA Factbook</a:t>
            </a:r>
            <a:endParaRPr lang="en-US" dirty="0"/>
          </a:p>
          <a:p>
            <a:pPr algn="ctr"/>
            <a:r>
              <a:rPr lang="en-US" dirty="0"/>
              <a:t>Incredible Geodiversity</a:t>
            </a:r>
          </a:p>
        </p:txBody>
      </p:sp>
      <p:pic>
        <p:nvPicPr>
          <p:cNvPr id="7" name="Content Placeholder 6" descr="A map of the south america&#10;&#10;Description automatically generated">
            <a:extLst>
              <a:ext uri="{FF2B5EF4-FFF2-40B4-BE49-F238E27FC236}">
                <a16:creationId xmlns:a16="http://schemas.microsoft.com/office/drawing/2014/main" id="{C9985DF6-A5C1-4D4A-F970-2C5355B79751}"/>
              </a:ext>
            </a:extLst>
          </p:cNvPr>
          <p:cNvPicPr>
            <a:picLocks noChangeAspect="1"/>
          </p:cNvPicPr>
          <p:nvPr/>
        </p:nvPicPr>
        <p:blipFill rotWithShape="1">
          <a:blip r:embed="rId3"/>
          <a:srcRect l="-23745" r="-23745"/>
          <a:stretch/>
        </p:blipFill>
        <p:spPr>
          <a:xfrm>
            <a:off x="7684006" y="10"/>
            <a:ext cx="4507993" cy="6857990"/>
          </a:xfrm>
          <a:prstGeom prst="rect">
            <a:avLst/>
          </a:prstGeom>
        </p:spPr>
      </p:pic>
    </p:spTree>
    <p:extLst>
      <p:ext uri="{BB962C8B-B14F-4D97-AF65-F5344CB8AC3E}">
        <p14:creationId xmlns:p14="http://schemas.microsoft.com/office/powerpoint/2010/main" val="303483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each with a cliff and water&#10;&#10;Description automatically generated with medium confidence">
            <a:extLst>
              <a:ext uri="{FF2B5EF4-FFF2-40B4-BE49-F238E27FC236}">
                <a16:creationId xmlns:a16="http://schemas.microsoft.com/office/drawing/2014/main" id="{7FE4ABCD-76B8-C6F0-D60C-3294CECCB414}"/>
              </a:ext>
            </a:extLst>
          </p:cNvPr>
          <p:cNvPicPr>
            <a:picLocks noGrp="1" noChangeAspect="1"/>
          </p:cNvPicPr>
          <p:nvPr>
            <p:ph idx="1"/>
          </p:nvPr>
        </p:nvPicPr>
        <p:blipFill rotWithShape="1">
          <a:blip r:embed="rId2"/>
          <a:srcRect t="4008" b="11962"/>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0BB2C-A342-F1A9-3F63-3614D5B87EEC}"/>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t>The Pacific Ocean</a:t>
            </a:r>
          </a:p>
        </p:txBody>
      </p:sp>
    </p:spTree>
    <p:extLst>
      <p:ext uri="{BB962C8B-B14F-4D97-AF65-F5344CB8AC3E}">
        <p14:creationId xmlns:p14="http://schemas.microsoft.com/office/powerpoint/2010/main" val="1863118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landscape of a desert with mountains in the background&#10;&#10;Description automatically generated">
            <a:extLst>
              <a:ext uri="{FF2B5EF4-FFF2-40B4-BE49-F238E27FC236}">
                <a16:creationId xmlns:a16="http://schemas.microsoft.com/office/drawing/2014/main" id="{A3E1DE70-FBB8-BC93-BFC3-0C9D3B4D455D}"/>
              </a:ext>
            </a:extLst>
          </p:cNvPr>
          <p:cNvPicPr>
            <a:picLocks noGrp="1" noChangeAspect="1"/>
          </p:cNvPicPr>
          <p:nvPr>
            <p:ph idx="1"/>
          </p:nvPr>
        </p:nvPicPr>
        <p:blipFill>
          <a:blip r:embed="rId2"/>
          <a:srcRect t="6458" r="2" b="6543"/>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1ABBF-7662-2939-6F05-122F405CB64E}"/>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t>The Atacama Desert</a:t>
            </a:r>
          </a:p>
        </p:txBody>
      </p:sp>
    </p:spTree>
    <p:extLst>
      <p:ext uri="{BB962C8B-B14F-4D97-AF65-F5344CB8AC3E}">
        <p14:creationId xmlns:p14="http://schemas.microsoft.com/office/powerpoint/2010/main" val="354137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ountain range with snow on top&#10;&#10;Description automatically generated">
            <a:extLst>
              <a:ext uri="{FF2B5EF4-FFF2-40B4-BE49-F238E27FC236}">
                <a16:creationId xmlns:a16="http://schemas.microsoft.com/office/drawing/2014/main" id="{A248FC85-52C0-3483-1D71-7D3E9F4FD0E2}"/>
              </a:ext>
            </a:extLst>
          </p:cNvPr>
          <p:cNvPicPr>
            <a:picLocks noGrp="1" noChangeAspect="1"/>
          </p:cNvPicPr>
          <p:nvPr>
            <p:ph idx="1"/>
          </p:nvPr>
        </p:nvPicPr>
        <p:blipFill>
          <a:blip r:embed="rId2"/>
          <a:srcRect t="29984" b="2601"/>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97CA6-AC49-9AFE-DF78-9BBC6028C37E}"/>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t>The Andes Mountains</a:t>
            </a:r>
          </a:p>
        </p:txBody>
      </p:sp>
    </p:spTree>
    <p:extLst>
      <p:ext uri="{BB962C8B-B14F-4D97-AF65-F5344CB8AC3E}">
        <p14:creationId xmlns:p14="http://schemas.microsoft.com/office/powerpoint/2010/main" val="3176360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1221</TotalTime>
  <Words>537</Words>
  <Application>Microsoft Macintosh PowerPoint</Application>
  <PresentationFormat>Widescreen</PresentationFormat>
  <Paragraphs>69</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Calibri</vt:lpstr>
      <vt:lpstr>Office Theme</vt:lpstr>
      <vt:lpstr>Global Seminar:  Revelle in Santiago</vt:lpstr>
      <vt:lpstr>Outline</vt:lpstr>
      <vt:lpstr>Bretton Rodriguez, Ph.D.  </vt:lpstr>
      <vt:lpstr>Bretton Rodriguez, Ph.D.  </vt:lpstr>
      <vt:lpstr>In Latin America</vt:lpstr>
      <vt:lpstr>Chile</vt:lpstr>
      <vt:lpstr>The Pacific Ocean</vt:lpstr>
      <vt:lpstr>The Atacama Desert</vt:lpstr>
      <vt:lpstr>The Andes Mountains</vt:lpstr>
      <vt:lpstr>Patagonia</vt:lpstr>
      <vt:lpstr>Easter Island</vt:lpstr>
      <vt:lpstr>Santiago</vt:lpstr>
      <vt:lpstr>Courses</vt:lpstr>
      <vt:lpstr>HUM 3GS: Description</vt:lpstr>
      <vt:lpstr>HUM 3GS:  Select Authors and Texts </vt:lpstr>
      <vt:lpstr>LATM 110GS: Description </vt:lpstr>
      <vt:lpstr>LATM 110GS:  Select Authors and Texts  </vt:lpstr>
      <vt:lpstr>Select Excursions</vt:lpstr>
      <vt:lpstr>Chilean Museum of Pre-Columbian Art</vt:lpstr>
      <vt:lpstr>San Cristóbal Hill</vt:lpstr>
      <vt:lpstr>The Church and Convent of San Francisco</vt:lpstr>
      <vt:lpstr>La Sebastiana Museum</vt:lpstr>
      <vt:lpstr>Valparaíso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Rodriguez, Bretton</dc:creator>
  <cp:lastModifiedBy>Rodriguez, Bretton</cp:lastModifiedBy>
  <cp:revision>12</cp:revision>
  <dcterms:created xsi:type="dcterms:W3CDTF">2024-11-13T02:26:47Z</dcterms:created>
  <dcterms:modified xsi:type="dcterms:W3CDTF">2024-11-13T22:48:16Z</dcterms:modified>
</cp:coreProperties>
</file>